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Lst>
  <p:sldSz cy="6858000" cx="12192000"/>
  <p:notesSz cx="6858000" cy="9144000"/>
  <p:embeddedFontLst>
    <p:embeddedFont>
      <p:font typeface="Roboto Mon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7" roundtripDataSignature="AMtx7mj0YJbZ4oI3ARDO/AJ7CyebtovM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RobotoMono-bold.fntdata"/><Relationship Id="rId83" Type="http://schemas.openxmlformats.org/officeDocument/2006/relationships/font" Target="fonts/RobotoMono-regular.fntdata"/><Relationship Id="rId42" Type="http://schemas.openxmlformats.org/officeDocument/2006/relationships/slide" Target="slides/slide38.xml"/><Relationship Id="rId86" Type="http://schemas.openxmlformats.org/officeDocument/2006/relationships/font" Target="fonts/RobotoMono-boldItalic.fntdata"/><Relationship Id="rId41" Type="http://schemas.openxmlformats.org/officeDocument/2006/relationships/slide" Target="slides/slide37.xml"/><Relationship Id="rId85" Type="http://schemas.openxmlformats.org/officeDocument/2006/relationships/font" Target="fonts/RobotoMono-italic.fntdata"/><Relationship Id="rId44" Type="http://schemas.openxmlformats.org/officeDocument/2006/relationships/slide" Target="slides/slide40.xml"/><Relationship Id="rId43" Type="http://schemas.openxmlformats.org/officeDocument/2006/relationships/slide" Target="slides/slide39.xml"/><Relationship Id="rId87" Type="http://customschemas.google.com/relationships/presentationmetadata" Target="metadata"/><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87a62b788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g2687a62b788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87a62b788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2687a62b788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87a62b788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g2687a62b788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87a62b788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2687a62b788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87a62b78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2687a62b788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87a62b78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2687a62b788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87a62b788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g2687a62b788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87a62b788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2687a62b788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87a62b788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g2687a62b788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87a62b788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g2687a62b788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87a62b788_1_10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g2687a62b788_1_10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87a62b788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2687a62b788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87a62b788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2687a62b788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87a62b788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g2687a62b788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87a62b788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g2687a62b788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87a62b788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2687a62b788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87a62b788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g2687a62b788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87a62b788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g2687a62b788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687a62b788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2687a62b788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87a62b788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2687a62b788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87a62b788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g2687a62b788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87a62b788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g2687a62b788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87a62b788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g2687a62b788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87a62b788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g2687a62b788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87a62b788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g2687a62b788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87a62b788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2687a62b788_0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87a62b788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2687a62b788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87a62b788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g2687a62b788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87a62b788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g2687a62b788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687a62b788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g2687a62b788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687a62b788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g2687a62b788_0_4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687a62b788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g2687a62b788_0_4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87a62b788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g2687a62b788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87a62b788_0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g2687a62b788_0_4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687a62b788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2687a62b788_0_4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687a62b788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g2687a62b788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87a62b788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g2687a62b788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687a62b788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g2687a62b788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687a62b788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g2687a62b788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87a62b788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g2687a62b788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87a62b788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g2687a62b788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87a62b788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2687a62b788_0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87a62b788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2687a62b788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87a62b78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g2687a62b78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687a62b788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g2687a62b788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87a62b788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g2687a62b788_0_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87a62b788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g2687a62b788_0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687a62b788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g2687a62b788_0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687a62b788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2" name="Google Shape;532;g2687a62b788_0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687a62b788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2687a62b788_0_3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687a62b788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g2687a62b788_0_3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687a62b788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g2687a62b788_0_3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87a62b788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g2687a62b788_0_3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687a62b788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2" name="Google Shape;572;g2687a62b788_0_3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87a62b788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g2687a62b78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687a62b788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2687a62b788_0_4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687a62b788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8" name="Google Shape;588;g2687a62b788_0_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687a62b788_1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687a62b788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687a62b788_1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687a62b788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687a62b788_1_3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687a62b788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687a62b788_1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687a62b788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687a62b788_1_3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687a62b788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687a62b788_1_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687a62b788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687a62b788_1_4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687a62b788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687a62b788_1_4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687a62b788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87a62b78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g2687a62b78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687a62b788_1_5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687a62b788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687a62b788_1_5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687a62b788_1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687a62b788_1_5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687a62b788_1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687a62b788_1_6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687a62b788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687a62b788_1_7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687a62b788_1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687a62b788_1_7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687a62b788_1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687a62b788_1_8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687a62b788_1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687a62b788_1_8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687a62b788_1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687a62b788_1_9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2687a62b788_1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87a62b788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g2687a62b788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87a62b78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2687a62b788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p:nvPr>
            <p:ph idx="2" type="pic"/>
          </p:nvPr>
        </p:nvSpPr>
        <p:spPr>
          <a:xfrm>
            <a:off x="5183188" y="987425"/>
            <a:ext cx="6172200" cy="4873625"/>
          </a:xfrm>
          <a:prstGeom prst="rect">
            <a:avLst/>
          </a:prstGeom>
          <a:noFill/>
          <a:ln>
            <a:noFill/>
          </a:ln>
        </p:spPr>
      </p:sp>
      <p:sp>
        <p:nvSpPr>
          <p:cNvPr id="64" name="Google Shape;64;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hyperlink" Target="https://github.com/DEL-ORG/S6-PROJECT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8.png"/></Relationships>
</file>

<file path=ppt/slides/_rels/slide28.xml.rels><?xml version="1.0" encoding="UTF-8" standalone="yes"?><Relationships xmlns="http://schemas.openxmlformats.org/package/2006/relationships"><Relationship Id="rId20" Type="http://schemas.openxmlformats.org/officeDocument/2006/relationships/image" Target="../media/image13.png"/><Relationship Id="rId11" Type="http://schemas.openxmlformats.org/officeDocument/2006/relationships/image" Target="../media/image5.png"/><Relationship Id="rId22" Type="http://schemas.openxmlformats.org/officeDocument/2006/relationships/image" Target="../media/image9.png"/><Relationship Id="rId10" Type="http://schemas.openxmlformats.org/officeDocument/2006/relationships/image" Target="../media/image6.png"/><Relationship Id="rId21" Type="http://schemas.openxmlformats.org/officeDocument/2006/relationships/image" Target="../media/image15.png"/><Relationship Id="rId13" Type="http://schemas.openxmlformats.org/officeDocument/2006/relationships/image" Target="../media/image12.jpg"/><Relationship Id="rId24" Type="http://schemas.openxmlformats.org/officeDocument/2006/relationships/image" Target="../media/image25.png"/><Relationship Id="rId12" Type="http://schemas.openxmlformats.org/officeDocument/2006/relationships/image" Target="../media/image11.png"/><Relationship Id="rId23"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23.png"/><Relationship Id="rId15" Type="http://schemas.openxmlformats.org/officeDocument/2006/relationships/image" Target="../media/image20.png"/><Relationship Id="rId14" Type="http://schemas.openxmlformats.org/officeDocument/2006/relationships/image" Target="../media/image16.png"/><Relationship Id="rId17" Type="http://schemas.openxmlformats.org/officeDocument/2006/relationships/image" Target="../media/image14.jpg"/><Relationship Id="rId16" Type="http://schemas.openxmlformats.org/officeDocument/2006/relationships/image" Target="../media/image8.png"/><Relationship Id="rId5" Type="http://schemas.openxmlformats.org/officeDocument/2006/relationships/image" Target="../media/image4.png"/><Relationship Id="rId19" Type="http://schemas.openxmlformats.org/officeDocument/2006/relationships/image" Target="../media/image7.png"/><Relationship Id="rId6" Type="http://schemas.openxmlformats.org/officeDocument/2006/relationships/image" Target="../media/image10.png"/><Relationship Id="rId18" Type="http://schemas.openxmlformats.org/officeDocument/2006/relationships/image" Target="../media/image17.png"/><Relationship Id="rId7" Type="http://schemas.openxmlformats.org/officeDocument/2006/relationships/image" Target="../media/image21.jpg"/><Relationship Id="rId8"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20" Type="http://schemas.openxmlformats.org/officeDocument/2006/relationships/image" Target="../media/image46.png"/><Relationship Id="rId11" Type="http://schemas.openxmlformats.org/officeDocument/2006/relationships/image" Target="../media/image27.png"/><Relationship Id="rId22" Type="http://schemas.openxmlformats.org/officeDocument/2006/relationships/image" Target="../media/image48.png"/><Relationship Id="rId10" Type="http://schemas.openxmlformats.org/officeDocument/2006/relationships/image" Target="../media/image35.png"/><Relationship Id="rId21" Type="http://schemas.openxmlformats.org/officeDocument/2006/relationships/image" Target="../media/image43.png"/><Relationship Id="rId13" Type="http://schemas.openxmlformats.org/officeDocument/2006/relationships/image" Target="../media/image42.png"/><Relationship Id="rId12" Type="http://schemas.openxmlformats.org/officeDocument/2006/relationships/image" Target="../media/image32.png"/><Relationship Id="rId23"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22.png"/><Relationship Id="rId15" Type="http://schemas.openxmlformats.org/officeDocument/2006/relationships/image" Target="../media/image38.png"/><Relationship Id="rId14" Type="http://schemas.openxmlformats.org/officeDocument/2006/relationships/image" Target="../media/image31.png"/><Relationship Id="rId17" Type="http://schemas.openxmlformats.org/officeDocument/2006/relationships/image" Target="../media/image36.png"/><Relationship Id="rId16" Type="http://schemas.openxmlformats.org/officeDocument/2006/relationships/image" Target="../media/image37.png"/><Relationship Id="rId5" Type="http://schemas.openxmlformats.org/officeDocument/2006/relationships/image" Target="../media/image28.jpg"/><Relationship Id="rId19" Type="http://schemas.openxmlformats.org/officeDocument/2006/relationships/image" Target="../media/image47.png"/><Relationship Id="rId6" Type="http://schemas.openxmlformats.org/officeDocument/2006/relationships/image" Target="../media/image30.png"/><Relationship Id="rId18"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29.png"/></Relationships>
</file>

<file path=ppt/slides/_rels/slide63.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4.png"/><Relationship Id="rId13" Type="http://schemas.openxmlformats.org/officeDocument/2006/relationships/image" Target="../media/image1.png"/><Relationship Id="rId12"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53.png"/><Relationship Id="rId5" Type="http://schemas.openxmlformats.org/officeDocument/2006/relationships/image" Target="../media/image22.png"/><Relationship Id="rId6" Type="http://schemas.openxmlformats.org/officeDocument/2006/relationships/image" Target="../media/image37.png"/><Relationship Id="rId7" Type="http://schemas.openxmlformats.org/officeDocument/2006/relationships/image" Target="../media/image35.png"/><Relationship Id="rId8" Type="http://schemas.openxmlformats.org/officeDocument/2006/relationships/image" Target="../media/image32.png"/></Relationships>
</file>

<file path=ppt/slides/_rels/slide64.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36.png"/><Relationship Id="rId12"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33.png"/><Relationship Id="rId5" Type="http://schemas.openxmlformats.org/officeDocument/2006/relationships/image" Target="../media/image22.png"/><Relationship Id="rId6" Type="http://schemas.openxmlformats.org/officeDocument/2006/relationships/image" Target="../media/image35.png"/><Relationship Id="rId7" Type="http://schemas.openxmlformats.org/officeDocument/2006/relationships/image" Target="../media/image40.png"/><Relationship Id="rId8" Type="http://schemas.openxmlformats.org/officeDocument/2006/relationships/image" Target="../media/image49.png"/></Relationships>
</file>

<file path=ppt/slides/_rels/slide65.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42.png"/><Relationship Id="rId12"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46.png"/><Relationship Id="rId7" Type="http://schemas.openxmlformats.org/officeDocument/2006/relationships/image" Target="../media/image51.png"/><Relationship Id="rId8" Type="http://schemas.openxmlformats.org/officeDocument/2006/relationships/image" Target="../media/image55.png"/></Relationships>
</file>

<file path=ppt/slides/_rels/slide66.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png"/><Relationship Id="rId4" Type="http://schemas.openxmlformats.org/officeDocument/2006/relationships/image" Target="../media/image42.png"/><Relationship Id="rId9"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31.png"/><Relationship Id="rId7" Type="http://schemas.openxmlformats.org/officeDocument/2006/relationships/image" Target="../media/image62.png"/><Relationship Id="rId8" Type="http://schemas.openxmlformats.org/officeDocument/2006/relationships/image" Target="../media/image50.png"/></Relationships>
</file>

<file path=ppt/slides/_rels/slide67.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png"/><Relationship Id="rId4" Type="http://schemas.openxmlformats.org/officeDocument/2006/relationships/image" Target="../media/image38.png"/><Relationship Id="rId9" Type="http://schemas.openxmlformats.org/officeDocument/2006/relationships/image" Target="../media/image56.png"/><Relationship Id="rId5" Type="http://schemas.openxmlformats.org/officeDocument/2006/relationships/image" Target="../media/image37.png"/><Relationship Id="rId6" Type="http://schemas.openxmlformats.org/officeDocument/2006/relationships/image" Target="../media/image54.png"/><Relationship Id="rId7" Type="http://schemas.openxmlformats.org/officeDocument/2006/relationships/image" Target="../media/image63.png"/><Relationship Id="rId8" Type="http://schemas.openxmlformats.org/officeDocument/2006/relationships/image" Target="../media/image60.png"/></Relationships>
</file>

<file path=ppt/slides/_rels/slide68.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32.png"/><Relationship Id="rId13" Type="http://schemas.openxmlformats.org/officeDocument/2006/relationships/image" Target="../media/image33.png"/><Relationship Id="rId12"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png"/><Relationship Id="rId4" Type="http://schemas.openxmlformats.org/officeDocument/2006/relationships/image" Target="../media/image30.png"/><Relationship Id="rId9" Type="http://schemas.openxmlformats.org/officeDocument/2006/relationships/image" Target="../media/image27.png"/><Relationship Id="rId15" Type="http://schemas.openxmlformats.org/officeDocument/2006/relationships/image" Target="../media/image46.png"/><Relationship Id="rId14" Type="http://schemas.openxmlformats.org/officeDocument/2006/relationships/image" Target="../media/image58.png"/><Relationship Id="rId16" Type="http://schemas.openxmlformats.org/officeDocument/2006/relationships/image" Target="../media/image1.png"/><Relationship Id="rId5" Type="http://schemas.openxmlformats.org/officeDocument/2006/relationships/image" Target="../media/image34.png"/><Relationship Id="rId6" Type="http://schemas.openxmlformats.org/officeDocument/2006/relationships/image" Target="../media/image29.png"/><Relationship Id="rId7" Type="http://schemas.openxmlformats.org/officeDocument/2006/relationships/image" Target="../media/image22.png"/><Relationship Id="rId8" Type="http://schemas.openxmlformats.org/officeDocument/2006/relationships/image" Target="../media/image35.png"/></Relationships>
</file>

<file path=ppt/slides/_rels/slide69.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4.png"/><Relationship Id="rId13" Type="http://schemas.openxmlformats.org/officeDocument/2006/relationships/image" Target="../media/image1.png"/><Relationship Id="rId12"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53.png"/><Relationship Id="rId5" Type="http://schemas.openxmlformats.org/officeDocument/2006/relationships/image" Target="../media/image22.png"/><Relationship Id="rId6" Type="http://schemas.openxmlformats.org/officeDocument/2006/relationships/image" Target="../media/image37.png"/><Relationship Id="rId7" Type="http://schemas.openxmlformats.org/officeDocument/2006/relationships/image" Target="../media/image35.png"/><Relationship Id="rId8"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36.png"/><Relationship Id="rId12"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33.png"/><Relationship Id="rId5" Type="http://schemas.openxmlformats.org/officeDocument/2006/relationships/image" Target="../media/image22.png"/><Relationship Id="rId6" Type="http://schemas.openxmlformats.org/officeDocument/2006/relationships/image" Target="../media/image35.png"/><Relationship Id="rId7" Type="http://schemas.openxmlformats.org/officeDocument/2006/relationships/image" Target="../media/image40.png"/><Relationship Id="rId8" Type="http://schemas.openxmlformats.org/officeDocument/2006/relationships/image" Target="../media/image49.png"/></Relationships>
</file>

<file path=ppt/slides/_rels/slide71.xml.rels><?xml version="1.0" encoding="UTF-8" standalone="yes"?><Relationships xmlns="http://schemas.openxmlformats.org/package/2006/relationships"><Relationship Id="rId11" Type="http://schemas.openxmlformats.org/officeDocument/2006/relationships/image" Target="../media/image68.jpg"/><Relationship Id="rId10" Type="http://schemas.openxmlformats.org/officeDocument/2006/relationships/image" Target="../media/image21.jpg"/><Relationship Id="rId13" Type="http://schemas.openxmlformats.org/officeDocument/2006/relationships/image" Target="../media/image1.png"/><Relationship Id="rId12"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71.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59.png"/></Relationships>
</file>

<file path=ppt/slides/_rels/slide72.xml.rels><?xml version="1.0" encoding="UTF-8" standalone="yes"?><Relationships xmlns="http://schemas.openxmlformats.org/package/2006/relationships"><Relationship Id="rId20" Type="http://schemas.openxmlformats.org/officeDocument/2006/relationships/image" Target="../media/image58.png"/><Relationship Id="rId11" Type="http://schemas.openxmlformats.org/officeDocument/2006/relationships/image" Target="../media/image27.png"/><Relationship Id="rId22" Type="http://schemas.openxmlformats.org/officeDocument/2006/relationships/image" Target="../media/image46.png"/><Relationship Id="rId10" Type="http://schemas.openxmlformats.org/officeDocument/2006/relationships/image" Target="../media/image35.png"/><Relationship Id="rId21" Type="http://schemas.openxmlformats.org/officeDocument/2006/relationships/image" Target="../media/image47.png"/><Relationship Id="rId13" Type="http://schemas.openxmlformats.org/officeDocument/2006/relationships/image" Target="../media/image42.png"/><Relationship Id="rId24" Type="http://schemas.openxmlformats.org/officeDocument/2006/relationships/image" Target="../media/image1.png"/><Relationship Id="rId12" Type="http://schemas.openxmlformats.org/officeDocument/2006/relationships/image" Target="../media/image32.png"/><Relationship Id="rId23"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22.png"/><Relationship Id="rId15" Type="http://schemas.openxmlformats.org/officeDocument/2006/relationships/image" Target="../media/image38.png"/><Relationship Id="rId14" Type="http://schemas.openxmlformats.org/officeDocument/2006/relationships/image" Target="../media/image31.png"/><Relationship Id="rId17" Type="http://schemas.openxmlformats.org/officeDocument/2006/relationships/image" Target="../media/image37.png"/><Relationship Id="rId16" Type="http://schemas.openxmlformats.org/officeDocument/2006/relationships/image" Target="../media/image57.png"/><Relationship Id="rId5" Type="http://schemas.openxmlformats.org/officeDocument/2006/relationships/image" Target="../media/image28.jpg"/><Relationship Id="rId19" Type="http://schemas.openxmlformats.org/officeDocument/2006/relationships/image" Target="../media/image33.png"/><Relationship Id="rId6" Type="http://schemas.openxmlformats.org/officeDocument/2006/relationships/image" Target="../media/image34.png"/><Relationship Id="rId18" Type="http://schemas.openxmlformats.org/officeDocument/2006/relationships/image" Target="../media/image36.png"/><Relationship Id="rId7" Type="http://schemas.openxmlformats.org/officeDocument/2006/relationships/image" Target="../media/image29.png"/><Relationship Id="rId8" Type="http://schemas.openxmlformats.org/officeDocument/2006/relationships/image" Target="../media/image30.png"/></Relationships>
</file>

<file path=ppt/slides/_rels/slide73.xml.rels><?xml version="1.0" encoding="UTF-8" standalone="yes"?><Relationships xmlns="http://schemas.openxmlformats.org/package/2006/relationships"><Relationship Id="rId11" Type="http://schemas.openxmlformats.org/officeDocument/2006/relationships/image" Target="../media/image65.png"/><Relationship Id="rId10" Type="http://schemas.openxmlformats.org/officeDocument/2006/relationships/image" Target="../media/image61.png"/><Relationship Id="rId12"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png"/><Relationship Id="rId4" Type="http://schemas.openxmlformats.org/officeDocument/2006/relationships/image" Target="../media/image34.png"/><Relationship Id="rId9" Type="http://schemas.openxmlformats.org/officeDocument/2006/relationships/image" Target="../media/image50.png"/><Relationship Id="rId5" Type="http://schemas.openxmlformats.org/officeDocument/2006/relationships/image" Target="../media/image29.png"/><Relationship Id="rId6" Type="http://schemas.openxmlformats.org/officeDocument/2006/relationships/image" Target="../media/image64.png"/><Relationship Id="rId7" Type="http://schemas.openxmlformats.org/officeDocument/2006/relationships/image" Target="../media/image70.png"/><Relationship Id="rId8" Type="http://schemas.openxmlformats.org/officeDocument/2006/relationships/image" Target="../media/image46.png"/></Relationships>
</file>

<file path=ppt/slides/_rels/slide74.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png"/><Relationship Id="rId4" Type="http://schemas.openxmlformats.org/officeDocument/2006/relationships/image" Target="../media/image23.png"/><Relationship Id="rId9" Type="http://schemas.openxmlformats.org/officeDocument/2006/relationships/image" Target="../media/image69.png"/><Relationship Id="rId5" Type="http://schemas.openxmlformats.org/officeDocument/2006/relationships/image" Target="../media/image16.png"/><Relationship Id="rId6" Type="http://schemas.openxmlformats.org/officeDocument/2006/relationships/image" Target="../media/image31.png"/><Relationship Id="rId7" Type="http://schemas.openxmlformats.org/officeDocument/2006/relationships/image" Target="../media/image28.jpg"/><Relationship Id="rId8" Type="http://schemas.openxmlformats.org/officeDocument/2006/relationships/image" Target="../media/image47.png"/></Relationships>
</file>

<file path=ppt/slides/_rels/slide75.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2.png"/><Relationship Id="rId13" Type="http://schemas.openxmlformats.org/officeDocument/2006/relationships/image" Target="../media/image37.png"/><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22.png"/><Relationship Id="rId15" Type="http://schemas.openxmlformats.org/officeDocument/2006/relationships/image" Target="../media/image72.png"/><Relationship Id="rId14" Type="http://schemas.openxmlformats.org/officeDocument/2006/relationships/image" Target="../media/image47.png"/><Relationship Id="rId17" Type="http://schemas.openxmlformats.org/officeDocument/2006/relationships/image" Target="../media/image48.png"/><Relationship Id="rId16" Type="http://schemas.openxmlformats.org/officeDocument/2006/relationships/image" Target="../media/image43.png"/><Relationship Id="rId5" Type="http://schemas.openxmlformats.org/officeDocument/2006/relationships/image" Target="../media/image28.jpg"/><Relationship Id="rId6" Type="http://schemas.openxmlformats.org/officeDocument/2006/relationships/image" Target="../media/image34.png"/><Relationship Id="rId18" Type="http://schemas.openxmlformats.org/officeDocument/2006/relationships/image" Target="../media/image1.png"/><Relationship Id="rId7" Type="http://schemas.openxmlformats.org/officeDocument/2006/relationships/image" Target="../media/image29.png"/><Relationship Id="rId8" Type="http://schemas.openxmlformats.org/officeDocument/2006/relationships/image" Target="../media/image30.png"/></Relationships>
</file>

<file path=ppt/slides/_rels/slide7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2.png"/><Relationship Id="rId13" Type="http://schemas.openxmlformats.org/officeDocument/2006/relationships/image" Target="../media/image37.png"/><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22.png"/><Relationship Id="rId15" Type="http://schemas.openxmlformats.org/officeDocument/2006/relationships/image" Target="../media/image73.png"/><Relationship Id="rId14" Type="http://schemas.openxmlformats.org/officeDocument/2006/relationships/image" Target="../media/image72.png"/><Relationship Id="rId17" Type="http://schemas.openxmlformats.org/officeDocument/2006/relationships/image" Target="../media/image48.png"/><Relationship Id="rId16" Type="http://schemas.openxmlformats.org/officeDocument/2006/relationships/image" Target="../media/image43.png"/><Relationship Id="rId5" Type="http://schemas.openxmlformats.org/officeDocument/2006/relationships/image" Target="../media/image28.jpg"/><Relationship Id="rId6" Type="http://schemas.openxmlformats.org/officeDocument/2006/relationships/image" Target="../media/image34.png"/><Relationship Id="rId18" Type="http://schemas.openxmlformats.org/officeDocument/2006/relationships/image" Target="../media/image1.png"/><Relationship Id="rId7" Type="http://schemas.openxmlformats.org/officeDocument/2006/relationships/image" Target="../media/image29.png"/><Relationship Id="rId8"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png"/><Relationship Id="rId4" Type="http://schemas.openxmlformats.org/officeDocument/2006/relationships/image" Target="../media/image23.png"/><Relationship Id="rId9"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31.png"/><Relationship Id="rId7" Type="http://schemas.openxmlformats.org/officeDocument/2006/relationships/image" Target="../media/image67.png"/><Relationship Id="rId8"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png"/><Relationship Id="rId4" Type="http://schemas.openxmlformats.org/officeDocument/2006/relationships/image" Target="../media/image23.png"/><Relationship Id="rId9"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31.png"/><Relationship Id="rId7" Type="http://schemas.openxmlformats.org/officeDocument/2006/relationships/image" Target="../media/image67.png"/><Relationship Id="rId8"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140300" y="849183"/>
            <a:ext cx="9144000" cy="13395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6000"/>
              <a:buFont typeface="Calibri"/>
              <a:buNone/>
            </a:pPr>
            <a:r>
              <a:rPr lang="en-US"/>
              <a:t>S6-Project</a:t>
            </a:r>
            <a:endParaRPr/>
          </a:p>
        </p:txBody>
      </p:sp>
      <p:pic>
        <p:nvPicPr>
          <p:cNvPr id="85" name="Google Shape;85;p1"/>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86" name="Google Shape;86;p1"/>
          <p:cNvPicPr preferRelativeResize="0"/>
          <p:nvPr/>
        </p:nvPicPr>
        <p:blipFill>
          <a:blip r:embed="rId4">
            <a:alphaModFix/>
          </a:blip>
          <a:stretch>
            <a:fillRect/>
          </a:stretch>
        </p:blipFill>
        <p:spPr>
          <a:xfrm>
            <a:off x="-9" y="3"/>
            <a:ext cx="2035914" cy="727500"/>
          </a:xfrm>
          <a:prstGeom prst="rect">
            <a:avLst/>
          </a:prstGeom>
          <a:noFill/>
          <a:ln>
            <a:noFill/>
          </a:ln>
        </p:spPr>
      </p:pic>
      <p:pic>
        <p:nvPicPr>
          <p:cNvPr id="87" name="Google Shape;87;p1"/>
          <p:cNvPicPr preferRelativeResize="0"/>
          <p:nvPr/>
        </p:nvPicPr>
        <p:blipFill>
          <a:blip r:embed="rId4">
            <a:alphaModFix/>
          </a:blip>
          <a:stretch>
            <a:fillRect/>
          </a:stretch>
        </p:blipFill>
        <p:spPr>
          <a:xfrm>
            <a:off x="2728499" y="3041818"/>
            <a:ext cx="7662775" cy="2738175"/>
          </a:xfrm>
          <a:prstGeom prst="rect">
            <a:avLst/>
          </a:prstGeom>
          <a:noFill/>
          <a:ln cap="flat" cmpd="sng" w="76200">
            <a:solidFill>
              <a:schemeClr val="dk2"/>
            </a:solidFill>
            <a:prstDash val="solid"/>
            <a:round/>
            <a:headEnd len="sm" w="sm" type="none"/>
            <a:tailEnd len="sm" w="sm" type="none"/>
          </a:ln>
        </p:spPr>
      </p:pic>
      <p:sp>
        <p:nvSpPr>
          <p:cNvPr id="88" name="Google Shape;88;p1"/>
          <p:cNvSpPr txBox="1"/>
          <p:nvPr/>
        </p:nvSpPr>
        <p:spPr>
          <a:xfrm>
            <a:off x="2367225" y="6116500"/>
            <a:ext cx="83085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Calibri"/>
                <a:ea typeface="Calibri"/>
                <a:cs typeface="Calibri"/>
                <a:sym typeface="Calibri"/>
                <a:hlinkClick r:id="rId5"/>
              </a:rPr>
              <a:t>https://github.com/DEL-ORG/S6-PROJECTS</a:t>
            </a:r>
            <a:endParaRPr sz="2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687a62b788_0_32"/>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Scalability</a:t>
            </a:r>
            <a:endParaRPr/>
          </a:p>
        </p:txBody>
      </p:sp>
      <p:sp>
        <p:nvSpPr>
          <p:cNvPr id="161" name="Google Shape;161;g2687a62b788_0_32"/>
          <p:cNvSpPr txBox="1"/>
          <p:nvPr>
            <p:ph idx="1" type="subTitle"/>
          </p:nvPr>
        </p:nvSpPr>
        <p:spPr>
          <a:xfrm>
            <a:off x="629725" y="2786148"/>
            <a:ext cx="10637400" cy="1125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Ensure that the Revive application can be easily scaled up or down based on demand, leveraging Kubernetes' inherent scalability features.</a:t>
            </a:r>
            <a:endParaRPr sz="2420">
              <a:latin typeface="Times New Roman"/>
              <a:ea typeface="Times New Roman"/>
              <a:cs typeface="Times New Roman"/>
              <a:sym typeface="Times New Roman"/>
            </a:endParaRPr>
          </a:p>
        </p:txBody>
      </p:sp>
      <p:pic>
        <p:nvPicPr>
          <p:cNvPr id="162" name="Google Shape;162;g2687a62b788_0_32"/>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63" name="Google Shape;163;g2687a62b788_0_32"/>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687a62b788_0_130"/>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sz="7200"/>
              <a:t>Scalability for peak Demands</a:t>
            </a:r>
            <a:endParaRPr/>
          </a:p>
        </p:txBody>
      </p:sp>
      <p:sp>
        <p:nvSpPr>
          <p:cNvPr id="169" name="Google Shape;169;g2687a62b788_0_130"/>
          <p:cNvSpPr txBox="1"/>
          <p:nvPr>
            <p:ph idx="1" type="subTitle"/>
          </p:nvPr>
        </p:nvSpPr>
        <p:spPr>
          <a:xfrm>
            <a:off x="629725" y="2786148"/>
            <a:ext cx="10637400" cy="1125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Ensure the infrastructure can dynamically scale to handle peak shopping periods, providing a seamless shopping experience without latency or downtime.</a:t>
            </a:r>
            <a:endParaRPr sz="2420">
              <a:latin typeface="Times New Roman"/>
              <a:ea typeface="Times New Roman"/>
              <a:cs typeface="Times New Roman"/>
              <a:sym typeface="Times New Roman"/>
            </a:endParaRPr>
          </a:p>
        </p:txBody>
      </p:sp>
      <p:pic>
        <p:nvPicPr>
          <p:cNvPr id="170" name="Google Shape;170;g2687a62b788_0_130"/>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71" name="Google Shape;171;g2687a62b788_0_130"/>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687a62b788_0_40"/>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Manageability</a:t>
            </a:r>
            <a:endParaRPr/>
          </a:p>
        </p:txBody>
      </p:sp>
      <p:sp>
        <p:nvSpPr>
          <p:cNvPr id="177" name="Google Shape;177;g2687a62b788_0_40"/>
          <p:cNvSpPr txBox="1"/>
          <p:nvPr>
            <p:ph idx="1" type="subTitle"/>
          </p:nvPr>
        </p:nvSpPr>
        <p:spPr>
          <a:xfrm>
            <a:off x="641350" y="3723693"/>
            <a:ext cx="10637400" cy="91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Simplify the management of application deployments and updates through Helm's package management system, allowing for easy version control and rollback capabilities.</a:t>
            </a:r>
            <a:endParaRPr sz="2420">
              <a:latin typeface="Times New Roman"/>
              <a:ea typeface="Times New Roman"/>
              <a:cs typeface="Times New Roman"/>
              <a:sym typeface="Times New Roman"/>
            </a:endParaRPr>
          </a:p>
        </p:txBody>
      </p:sp>
      <p:pic>
        <p:nvPicPr>
          <p:cNvPr id="178" name="Google Shape;178;g2687a62b788_0_40"/>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79" name="Google Shape;179;g2687a62b788_0_40"/>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687a62b788_0_49"/>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Automation</a:t>
            </a:r>
            <a:endParaRPr/>
          </a:p>
        </p:txBody>
      </p:sp>
      <p:sp>
        <p:nvSpPr>
          <p:cNvPr id="185" name="Google Shape;185;g2687a62b788_0_49"/>
          <p:cNvSpPr txBox="1"/>
          <p:nvPr>
            <p:ph idx="1" type="subTitle"/>
          </p:nvPr>
        </p:nvSpPr>
        <p:spPr>
          <a:xfrm>
            <a:off x="641350" y="3723693"/>
            <a:ext cx="10637400" cy="91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Utilize ArgoCD's GitOps approach to automate the deployment process, ensuring that the live production environment always matches the desired state as defined in the version-controlled repository.</a:t>
            </a:r>
            <a:endParaRPr sz="2420">
              <a:latin typeface="Times New Roman"/>
              <a:ea typeface="Times New Roman"/>
              <a:cs typeface="Times New Roman"/>
              <a:sym typeface="Times New Roman"/>
            </a:endParaRPr>
          </a:p>
        </p:txBody>
      </p:sp>
      <p:pic>
        <p:nvPicPr>
          <p:cNvPr id="186" name="Google Shape;186;g2687a62b788_0_49"/>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87" name="Google Shape;187;g2687a62b788_0_49"/>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687a62b788_0_57"/>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Reliability</a:t>
            </a:r>
            <a:endParaRPr/>
          </a:p>
        </p:txBody>
      </p:sp>
      <p:sp>
        <p:nvSpPr>
          <p:cNvPr id="193" name="Google Shape;193;g2687a62b788_0_57"/>
          <p:cNvSpPr txBox="1"/>
          <p:nvPr>
            <p:ph idx="1" type="subTitle"/>
          </p:nvPr>
        </p:nvSpPr>
        <p:spPr>
          <a:xfrm>
            <a:off x="641350" y="3723693"/>
            <a:ext cx="10637400" cy="91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Increase the reliability and stability of the Revive application by enabling consistent, repeatable deployment processes and facilitating easy recovery in case of failures.</a:t>
            </a:r>
            <a:endParaRPr sz="2420">
              <a:latin typeface="Times New Roman"/>
              <a:ea typeface="Times New Roman"/>
              <a:cs typeface="Times New Roman"/>
              <a:sym typeface="Times New Roman"/>
            </a:endParaRPr>
          </a:p>
        </p:txBody>
      </p:sp>
      <p:pic>
        <p:nvPicPr>
          <p:cNvPr id="194" name="Google Shape;194;g2687a62b788_0_57"/>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95" name="Google Shape;195;g2687a62b788_0_57"/>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687a62b788_0_65"/>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Efficiency</a:t>
            </a:r>
            <a:endParaRPr/>
          </a:p>
        </p:txBody>
      </p:sp>
      <p:sp>
        <p:nvSpPr>
          <p:cNvPr id="201" name="Google Shape;201;g2687a62b788_0_65"/>
          <p:cNvSpPr txBox="1"/>
          <p:nvPr>
            <p:ph idx="1" type="subTitle"/>
          </p:nvPr>
        </p:nvSpPr>
        <p:spPr>
          <a:xfrm>
            <a:off x="641350" y="3723693"/>
            <a:ext cx="10637400" cy="91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Reduce manual intervention in the deployment process, thereby increasing operational efficiency and allowing the development team to focus more on development and less on deployment logistics.</a:t>
            </a:r>
            <a:endParaRPr sz="2420">
              <a:latin typeface="Times New Roman"/>
              <a:ea typeface="Times New Roman"/>
              <a:cs typeface="Times New Roman"/>
              <a:sym typeface="Times New Roman"/>
            </a:endParaRPr>
          </a:p>
        </p:txBody>
      </p:sp>
      <p:pic>
        <p:nvPicPr>
          <p:cNvPr id="202" name="Google Shape;202;g2687a62b788_0_65"/>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03" name="Google Shape;203;g2687a62b788_0_65"/>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687a62b788_0_73"/>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Security</a:t>
            </a:r>
            <a:endParaRPr/>
          </a:p>
        </p:txBody>
      </p:sp>
      <p:sp>
        <p:nvSpPr>
          <p:cNvPr id="209" name="Google Shape;209;g2687a62b788_0_73"/>
          <p:cNvSpPr txBox="1"/>
          <p:nvPr>
            <p:ph idx="1" type="subTitle"/>
          </p:nvPr>
        </p:nvSpPr>
        <p:spPr>
          <a:xfrm>
            <a:off x="290100" y="2913781"/>
            <a:ext cx="10988700" cy="172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Implement best practices and security measures throughout the deployment pipeline to protect the Revive application against vulnerabilities and threats. This includes securing the Helm chart configurations, managing sensitive information with Kubernetes secrets, and enforcing role-based access control (RBAC) in ArgoCD to ensure that only authorized personnel can initiate </a:t>
            </a:r>
            <a:endParaRPr sz="2420">
              <a:latin typeface="Times New Roman"/>
              <a:ea typeface="Times New Roman"/>
              <a:cs typeface="Times New Roman"/>
              <a:sym typeface="Times New Roman"/>
            </a:endParaRPr>
          </a:p>
        </p:txBody>
      </p:sp>
      <p:pic>
        <p:nvPicPr>
          <p:cNvPr id="210" name="Google Shape;210;g2687a62b788_0_73"/>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11" name="Google Shape;211;g2687a62b788_0_73"/>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687a62b788_0_81"/>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Observability</a:t>
            </a:r>
            <a:endParaRPr/>
          </a:p>
        </p:txBody>
      </p:sp>
      <p:sp>
        <p:nvSpPr>
          <p:cNvPr id="217" name="Google Shape;217;g2687a62b788_0_81"/>
          <p:cNvSpPr txBox="1"/>
          <p:nvPr>
            <p:ph idx="1" type="subTitle"/>
          </p:nvPr>
        </p:nvSpPr>
        <p:spPr>
          <a:xfrm>
            <a:off x="290100" y="2913781"/>
            <a:ext cx="10988700" cy="172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ntegrate monitoring and logging tools into the deployment process to gain insights into the application's performance and health in real-time. This enables proactive troubleshooting and optimization, ensuring that the Revive application remains highly available and performs optimally under varying loads.</a:t>
            </a:r>
            <a:endParaRPr sz="2420">
              <a:latin typeface="Times New Roman"/>
              <a:ea typeface="Times New Roman"/>
              <a:cs typeface="Times New Roman"/>
              <a:sym typeface="Times New Roman"/>
            </a:endParaRPr>
          </a:p>
        </p:txBody>
      </p:sp>
      <p:pic>
        <p:nvPicPr>
          <p:cNvPr id="218" name="Google Shape;218;g2687a62b788_0_81"/>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19" name="Google Shape;219;g2687a62b788_0_81"/>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687a62b788_0_89"/>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sz="7200"/>
              <a:t>Continuous Improvement</a:t>
            </a:r>
            <a:endParaRPr/>
          </a:p>
        </p:txBody>
      </p:sp>
      <p:sp>
        <p:nvSpPr>
          <p:cNvPr id="225" name="Google Shape;225;g2687a62b788_0_89"/>
          <p:cNvSpPr txBox="1"/>
          <p:nvPr>
            <p:ph idx="1" type="subTitle"/>
          </p:nvPr>
        </p:nvSpPr>
        <p:spPr>
          <a:xfrm>
            <a:off x="290100" y="2913781"/>
            <a:ext cx="10988700" cy="172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Establish a framework for continuous feedback and improvement within the deployment process. This involves regularly reviewing the deployment pipeline for bottlenecks or inefficiencies, updating the Helm chart and ArgoCD configurations as the application evolves, and adapting to new Kubernetes features or best practices to enhance deployment effectiveness.</a:t>
            </a:r>
            <a:endParaRPr sz="2420">
              <a:latin typeface="Times New Roman"/>
              <a:ea typeface="Times New Roman"/>
              <a:cs typeface="Times New Roman"/>
              <a:sym typeface="Times New Roman"/>
            </a:endParaRPr>
          </a:p>
        </p:txBody>
      </p:sp>
      <p:pic>
        <p:nvPicPr>
          <p:cNvPr id="226" name="Google Shape;226;g2687a62b788_0_89"/>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27" name="Google Shape;227;g2687a62b788_0_89"/>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687a62b788_0_97"/>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Collaboration and Communication</a:t>
            </a:r>
            <a:endParaRPr sz="4100"/>
          </a:p>
        </p:txBody>
      </p:sp>
      <p:sp>
        <p:nvSpPr>
          <p:cNvPr id="233" name="Google Shape;233;g2687a62b788_0_97"/>
          <p:cNvSpPr txBox="1"/>
          <p:nvPr>
            <p:ph idx="1" type="subTitle"/>
          </p:nvPr>
        </p:nvSpPr>
        <p:spPr>
          <a:xfrm>
            <a:off x="290100" y="2913781"/>
            <a:ext cx="10988700" cy="172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Foster a collaborative environment between development, operations, and other stakeholders involved in the deployment process. Utilize ArgoCD's integration capabilities with communication platforms to keep teams informed about deployment statuses, changes, and issues, thereby enhancing team coordination and accelerating issue resolution.</a:t>
            </a:r>
            <a:endParaRPr sz="2420">
              <a:latin typeface="Times New Roman"/>
              <a:ea typeface="Times New Roman"/>
              <a:cs typeface="Times New Roman"/>
              <a:sym typeface="Times New Roman"/>
            </a:endParaRPr>
          </a:p>
        </p:txBody>
      </p:sp>
      <p:pic>
        <p:nvPicPr>
          <p:cNvPr id="234" name="Google Shape;234;g2687a62b788_0_97"/>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35" name="Google Shape;235;g2687a62b788_0_97"/>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687a62b788_1_1022"/>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ARCHITECTURE </a:t>
            </a:r>
            <a:endParaRPr/>
          </a:p>
        </p:txBody>
      </p:sp>
      <p:sp>
        <p:nvSpPr>
          <p:cNvPr id="94" name="Google Shape;94;g2687a62b788_1_1022"/>
          <p:cNvSpPr txBox="1"/>
          <p:nvPr>
            <p:ph idx="1" type="subTitle"/>
          </p:nvPr>
        </p:nvSpPr>
        <p:spPr>
          <a:xfrm>
            <a:off x="1389750" y="2331206"/>
            <a:ext cx="9144000" cy="7275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0"/>
              </a:spcBef>
              <a:spcAft>
                <a:spcPts val="0"/>
              </a:spcAft>
              <a:buClr>
                <a:schemeClr val="dk1"/>
              </a:buClr>
              <a:buSzPct val="100000"/>
              <a:buNone/>
            </a:pPr>
            <a:r>
              <a:rPr lang="en-US"/>
              <a:t>DevOps Easy Learning</a:t>
            </a:r>
            <a:endParaRPr/>
          </a:p>
          <a:p>
            <a:pPr indent="0" lvl="0" marL="0" rtl="0" algn="ctr">
              <a:lnSpc>
                <a:spcPct val="90000"/>
              </a:lnSpc>
              <a:spcBef>
                <a:spcPts val="1000"/>
              </a:spcBef>
              <a:spcAft>
                <a:spcPts val="0"/>
              </a:spcAft>
              <a:buClr>
                <a:schemeClr val="dk1"/>
              </a:buClr>
              <a:buSzPct val="100000"/>
              <a:buNone/>
            </a:pPr>
            <a:r>
              <a:t/>
            </a:r>
            <a:endParaRPr/>
          </a:p>
        </p:txBody>
      </p:sp>
      <p:pic>
        <p:nvPicPr>
          <p:cNvPr id="95" name="Google Shape;95;g2687a62b788_1_1022"/>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96" name="Google Shape;96;g2687a62b788_1_1022"/>
          <p:cNvPicPr preferRelativeResize="0"/>
          <p:nvPr/>
        </p:nvPicPr>
        <p:blipFill>
          <a:blip r:embed="rId4">
            <a:alphaModFix/>
          </a:blip>
          <a:stretch>
            <a:fillRect/>
          </a:stretch>
        </p:blipFill>
        <p:spPr>
          <a:xfrm>
            <a:off x="3867138" y="2851381"/>
            <a:ext cx="4189225" cy="3494494"/>
          </a:xfrm>
          <a:prstGeom prst="rect">
            <a:avLst/>
          </a:prstGeom>
          <a:noFill/>
          <a:ln>
            <a:noFill/>
          </a:ln>
        </p:spPr>
      </p:pic>
      <p:pic>
        <p:nvPicPr>
          <p:cNvPr id="97" name="Google Shape;97;g2687a62b788_1_1022"/>
          <p:cNvPicPr preferRelativeResize="0"/>
          <p:nvPr/>
        </p:nvPicPr>
        <p:blipFill>
          <a:blip r:embed="rId5">
            <a:alphaModFix/>
          </a:blip>
          <a:stretch>
            <a:fillRect/>
          </a:stretch>
        </p:blipFill>
        <p:spPr>
          <a:xfrm>
            <a:off x="-9" y="3"/>
            <a:ext cx="2035914" cy="72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687a62b788_0_105"/>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Compliance</a:t>
            </a:r>
            <a:r>
              <a:rPr b="1" lang="en-US" sz="5180"/>
              <a:t> and Governance</a:t>
            </a:r>
            <a:endParaRPr sz="4100"/>
          </a:p>
        </p:txBody>
      </p:sp>
      <p:sp>
        <p:nvSpPr>
          <p:cNvPr id="241" name="Google Shape;241;g2687a62b788_0_105"/>
          <p:cNvSpPr txBox="1"/>
          <p:nvPr>
            <p:ph idx="1" type="subTitle"/>
          </p:nvPr>
        </p:nvSpPr>
        <p:spPr>
          <a:xfrm>
            <a:off x="290100" y="2913781"/>
            <a:ext cx="10988700" cy="172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Ensure that the deployment process complies with regulatory requirements and industry standards relevant to the application's domain. This includes configuring ArgoCD to enforce policies and checks that align with compliance standards, as well as maintaining clear documentation and audit trails for all deployment activities.</a:t>
            </a:r>
            <a:endParaRPr sz="2420">
              <a:latin typeface="Times New Roman"/>
              <a:ea typeface="Times New Roman"/>
              <a:cs typeface="Times New Roman"/>
              <a:sym typeface="Times New Roman"/>
            </a:endParaRPr>
          </a:p>
        </p:txBody>
      </p:sp>
      <p:pic>
        <p:nvPicPr>
          <p:cNvPr id="242" name="Google Shape;242;g2687a62b788_0_105"/>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43" name="Google Shape;243;g2687a62b788_0_105"/>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687a62b788_0_138"/>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Security Compliance</a:t>
            </a:r>
            <a:endParaRPr sz="4100"/>
          </a:p>
        </p:txBody>
      </p:sp>
      <p:sp>
        <p:nvSpPr>
          <p:cNvPr id="249" name="Google Shape;249;g2687a62b788_0_138"/>
          <p:cNvSpPr txBox="1"/>
          <p:nvPr>
            <p:ph idx="1" type="subTitle"/>
          </p:nvPr>
        </p:nvSpPr>
        <p:spPr>
          <a:xfrm>
            <a:off x="290100" y="2913781"/>
            <a:ext cx="10988700" cy="172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Implement stringent security measures to protect customer data and transactions, adhering to e-commerce regulatory standards and best practices.</a:t>
            </a:r>
            <a:endParaRPr sz="2420">
              <a:latin typeface="Times New Roman"/>
              <a:ea typeface="Times New Roman"/>
              <a:cs typeface="Times New Roman"/>
              <a:sym typeface="Times New Roman"/>
            </a:endParaRPr>
          </a:p>
        </p:txBody>
      </p:sp>
      <p:pic>
        <p:nvPicPr>
          <p:cNvPr id="250" name="Google Shape;250;g2687a62b788_0_138"/>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51" name="Google Shape;251;g2687a62b788_0_138"/>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687a62b788_0_146"/>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Personalization and Performance</a:t>
            </a:r>
            <a:endParaRPr sz="4100"/>
          </a:p>
        </p:txBody>
      </p:sp>
      <p:sp>
        <p:nvSpPr>
          <p:cNvPr id="257" name="Google Shape;257;g2687a62b788_0_146"/>
          <p:cNvSpPr txBox="1"/>
          <p:nvPr>
            <p:ph idx="1" type="subTitle"/>
          </p:nvPr>
        </p:nvSpPr>
        <p:spPr>
          <a:xfrm>
            <a:off x="290100" y="2913781"/>
            <a:ext cx="10988700" cy="172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Support advanced personalization features and high-performance interfaces, requiring the infrastructure to manage complex data and high-volume traffic efficiently.</a:t>
            </a:r>
            <a:endParaRPr sz="2420">
              <a:latin typeface="Times New Roman"/>
              <a:ea typeface="Times New Roman"/>
              <a:cs typeface="Times New Roman"/>
              <a:sym typeface="Times New Roman"/>
            </a:endParaRPr>
          </a:p>
        </p:txBody>
      </p:sp>
      <p:pic>
        <p:nvPicPr>
          <p:cNvPr id="258" name="Google Shape;258;g2687a62b788_0_146"/>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59" name="Google Shape;259;g2687a62b788_0_146"/>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687a62b788_0_154"/>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Continue Optimization</a:t>
            </a:r>
            <a:endParaRPr sz="4100"/>
          </a:p>
        </p:txBody>
      </p:sp>
      <p:sp>
        <p:nvSpPr>
          <p:cNvPr id="265" name="Google Shape;265;g2687a62b788_0_154"/>
          <p:cNvSpPr txBox="1"/>
          <p:nvPr>
            <p:ph idx="1" type="subTitle"/>
          </p:nvPr>
        </p:nvSpPr>
        <p:spPr>
          <a:xfrm>
            <a:off x="290100" y="2913781"/>
            <a:ext cx="10988700" cy="172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Leverage insights from monitoring and logging to continuously optimize the platform, ensuring it remains fast, responsive, and ahead of customer expectations.</a:t>
            </a:r>
            <a:endParaRPr sz="2420">
              <a:latin typeface="Times New Roman"/>
              <a:ea typeface="Times New Roman"/>
              <a:cs typeface="Times New Roman"/>
              <a:sym typeface="Times New Roman"/>
            </a:endParaRPr>
          </a:p>
        </p:txBody>
      </p:sp>
      <p:pic>
        <p:nvPicPr>
          <p:cNvPr id="266" name="Google Shape;266;g2687a62b788_0_154"/>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67" name="Google Shape;267;g2687a62b788_0_154"/>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687a62b788_0_162"/>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Collaboration Across teams</a:t>
            </a:r>
            <a:endParaRPr sz="4100"/>
          </a:p>
        </p:txBody>
      </p:sp>
      <p:sp>
        <p:nvSpPr>
          <p:cNvPr id="273" name="Google Shape;273;g2687a62b788_0_162"/>
          <p:cNvSpPr txBox="1"/>
          <p:nvPr>
            <p:ph idx="1" type="subTitle"/>
          </p:nvPr>
        </p:nvSpPr>
        <p:spPr>
          <a:xfrm>
            <a:off x="290100" y="2913781"/>
            <a:ext cx="10988700" cy="1729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Foster a collaborative environment that bridges development, operations, marketing, and customer service teams, ensuring the deployment pipeline supports rapid feedback and feature incorporation.</a:t>
            </a:r>
            <a:endParaRPr sz="2420">
              <a:latin typeface="Times New Roman"/>
              <a:ea typeface="Times New Roman"/>
              <a:cs typeface="Times New Roman"/>
              <a:sym typeface="Times New Roman"/>
            </a:endParaRPr>
          </a:p>
        </p:txBody>
      </p:sp>
      <p:pic>
        <p:nvPicPr>
          <p:cNvPr id="274" name="Google Shape;274;g2687a62b788_0_162"/>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75" name="Google Shape;275;g2687a62b788_0_162"/>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687a62b788_0_113"/>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Concluding</a:t>
            </a:r>
            <a:endParaRPr sz="4100"/>
          </a:p>
        </p:txBody>
      </p:sp>
      <p:sp>
        <p:nvSpPr>
          <p:cNvPr id="281" name="Google Shape;281;g2687a62b788_0_113"/>
          <p:cNvSpPr txBox="1"/>
          <p:nvPr>
            <p:ph idx="1" type="subTitle"/>
          </p:nvPr>
        </p:nvSpPr>
        <p:spPr>
          <a:xfrm>
            <a:off x="290100" y="2913770"/>
            <a:ext cx="11430000" cy="30867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Achieving these additional objectives will not only streamline the deployment of the Revive application but also establish a solid foundation for its ongoing development, maintenance, and scaling. This comprehensive approach ensures that the application remains secure, efficient, and aligned with business goals, thereby maximizing its value and impact in the production environment.</a:t>
            </a:r>
            <a:endParaRPr sz="2420">
              <a:latin typeface="Times New Roman"/>
              <a:ea typeface="Times New Roman"/>
              <a:cs typeface="Times New Roman"/>
              <a:sym typeface="Times New Roman"/>
            </a:endParaRPr>
          </a:p>
          <a:p>
            <a:pPr indent="0" lvl="0" marL="0" rtl="0" algn="l">
              <a:lnSpc>
                <a:spcPct val="70000"/>
              </a:lnSpc>
              <a:spcBef>
                <a:spcPts val="1000"/>
              </a:spcBef>
              <a:spcAft>
                <a:spcPts val="0"/>
              </a:spcAft>
              <a:buClr>
                <a:schemeClr val="dk1"/>
              </a:buClr>
              <a:buSzPts val="1320"/>
              <a:buNone/>
            </a:pPr>
            <a:r>
              <a:t/>
            </a:r>
            <a:endParaRPr sz="2420">
              <a:latin typeface="Times New Roman"/>
              <a:ea typeface="Times New Roman"/>
              <a:cs typeface="Times New Roman"/>
              <a:sym typeface="Times New Roman"/>
            </a:endParaRPr>
          </a:p>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The project will not only deploy the Revive e-commerce platform effectively but also lay the foundation for a continuous evolution that keeps pace with technological advancements and changing consumer behaviors, ensuring Revive leads the way in e-commerce innovation.</a:t>
            </a:r>
            <a:endParaRPr sz="2420">
              <a:latin typeface="Times New Roman"/>
              <a:ea typeface="Times New Roman"/>
              <a:cs typeface="Times New Roman"/>
              <a:sym typeface="Times New Roman"/>
            </a:endParaRPr>
          </a:p>
        </p:txBody>
      </p:sp>
      <p:pic>
        <p:nvPicPr>
          <p:cNvPr id="282" name="Google Shape;282;g2687a62b788_0_113"/>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83" name="Google Shape;283;g2687a62b788_0_113"/>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687a62b788_0_187"/>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289" name="Google Shape;289;g2687a62b788_0_187"/>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90" name="Google Shape;290;g2687a62b788_0_187"/>
          <p:cNvPicPr preferRelativeResize="0"/>
          <p:nvPr/>
        </p:nvPicPr>
        <p:blipFill>
          <a:blip r:embed="rId4">
            <a:alphaModFix/>
          </a:blip>
          <a:stretch>
            <a:fillRect/>
          </a:stretch>
        </p:blipFill>
        <p:spPr>
          <a:xfrm>
            <a:off x="-9" y="3"/>
            <a:ext cx="2035914" cy="727500"/>
          </a:xfrm>
          <a:prstGeom prst="rect">
            <a:avLst/>
          </a:prstGeom>
          <a:noFill/>
          <a:ln>
            <a:noFill/>
          </a:ln>
        </p:spPr>
      </p:pic>
      <p:pic>
        <p:nvPicPr>
          <p:cNvPr id="291" name="Google Shape;291;g2687a62b788_0_187"/>
          <p:cNvPicPr preferRelativeResize="0"/>
          <p:nvPr/>
        </p:nvPicPr>
        <p:blipFill>
          <a:blip r:embed="rId5">
            <a:alphaModFix/>
          </a:blip>
          <a:stretch>
            <a:fillRect/>
          </a:stretch>
        </p:blipFill>
        <p:spPr>
          <a:xfrm>
            <a:off x="2168500" y="2077875"/>
            <a:ext cx="8067675" cy="4781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687a62b788_1_34"/>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297" name="Google Shape;297;g2687a62b788_1_34"/>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298" name="Google Shape;298;g2687a62b788_1_34"/>
          <p:cNvPicPr preferRelativeResize="0"/>
          <p:nvPr/>
        </p:nvPicPr>
        <p:blipFill>
          <a:blip r:embed="rId4">
            <a:alphaModFix/>
          </a:blip>
          <a:stretch>
            <a:fillRect/>
          </a:stretch>
        </p:blipFill>
        <p:spPr>
          <a:xfrm>
            <a:off x="-9" y="3"/>
            <a:ext cx="2035914" cy="727500"/>
          </a:xfrm>
          <a:prstGeom prst="rect">
            <a:avLst/>
          </a:prstGeom>
          <a:noFill/>
          <a:ln>
            <a:noFill/>
          </a:ln>
        </p:spPr>
      </p:pic>
      <p:pic>
        <p:nvPicPr>
          <p:cNvPr id="299" name="Google Shape;299;g2687a62b788_1_34"/>
          <p:cNvPicPr preferRelativeResize="0"/>
          <p:nvPr/>
        </p:nvPicPr>
        <p:blipFill>
          <a:blip r:embed="rId5">
            <a:alphaModFix/>
          </a:blip>
          <a:stretch>
            <a:fillRect/>
          </a:stretch>
        </p:blipFill>
        <p:spPr>
          <a:xfrm>
            <a:off x="2168500" y="2077875"/>
            <a:ext cx="8067675" cy="4781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687a62b788_1_41"/>
          <p:cNvSpPr txBox="1"/>
          <p:nvPr>
            <p:ph type="ctrTitle"/>
          </p:nvPr>
        </p:nvSpPr>
        <p:spPr>
          <a:xfrm>
            <a:off x="104450" y="725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3680"/>
              <a:t>Enhanced Project Phases for Deploying Revice</a:t>
            </a:r>
            <a:endParaRPr sz="2600"/>
          </a:p>
        </p:txBody>
      </p:sp>
      <p:pic>
        <p:nvPicPr>
          <p:cNvPr id="305" name="Google Shape;305;g2687a62b788_1_41"/>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306" name="Google Shape;306;g2687a62b788_1_41"/>
          <p:cNvPicPr preferRelativeResize="0"/>
          <p:nvPr/>
        </p:nvPicPr>
        <p:blipFill>
          <a:blip r:embed="rId4">
            <a:alphaModFix/>
          </a:blip>
          <a:stretch>
            <a:fillRect/>
          </a:stretch>
        </p:blipFill>
        <p:spPr>
          <a:xfrm>
            <a:off x="-9" y="3"/>
            <a:ext cx="2035914" cy="727500"/>
          </a:xfrm>
          <a:prstGeom prst="rect">
            <a:avLst/>
          </a:prstGeom>
          <a:noFill/>
          <a:ln>
            <a:noFill/>
          </a:ln>
        </p:spPr>
      </p:pic>
      <p:pic>
        <p:nvPicPr>
          <p:cNvPr id="307" name="Google Shape;307;g2687a62b788_1_41"/>
          <p:cNvPicPr preferRelativeResize="0"/>
          <p:nvPr/>
        </p:nvPicPr>
        <p:blipFill rotWithShape="1">
          <a:blip r:embed="rId5">
            <a:alphaModFix/>
          </a:blip>
          <a:srcRect b="0" l="0" r="0" t="0"/>
          <a:stretch/>
        </p:blipFill>
        <p:spPr>
          <a:xfrm>
            <a:off x="10516500" y="0"/>
            <a:ext cx="1675500" cy="837750"/>
          </a:xfrm>
          <a:prstGeom prst="rect">
            <a:avLst/>
          </a:prstGeom>
          <a:noFill/>
          <a:ln>
            <a:noFill/>
          </a:ln>
        </p:spPr>
      </p:pic>
      <p:pic>
        <p:nvPicPr>
          <p:cNvPr descr="GitHub For Beginners: Yes We Code | by Mohammed Abdul Mannan | Medium" id="308" name="Google Shape;308;g2687a62b788_1_41"/>
          <p:cNvPicPr preferRelativeResize="0"/>
          <p:nvPr/>
        </p:nvPicPr>
        <p:blipFill rotWithShape="1">
          <a:blip r:embed="rId6">
            <a:alphaModFix/>
          </a:blip>
          <a:srcRect b="0" l="0" r="0" t="0"/>
          <a:stretch/>
        </p:blipFill>
        <p:spPr>
          <a:xfrm>
            <a:off x="517380" y="1532936"/>
            <a:ext cx="686062" cy="379379"/>
          </a:xfrm>
          <a:prstGeom prst="rect">
            <a:avLst/>
          </a:prstGeom>
          <a:noFill/>
          <a:ln>
            <a:noFill/>
          </a:ln>
        </p:spPr>
      </p:pic>
      <p:pic>
        <p:nvPicPr>
          <p:cNvPr descr="A picture containing text, clipart&#10;&#10;Description automatically generated" id="309" name="Google Shape;309;g2687a62b788_1_41"/>
          <p:cNvPicPr preferRelativeResize="0"/>
          <p:nvPr/>
        </p:nvPicPr>
        <p:blipFill rotWithShape="1">
          <a:blip r:embed="rId7">
            <a:alphaModFix/>
          </a:blip>
          <a:srcRect b="0" l="0" r="0" t="0"/>
          <a:stretch/>
        </p:blipFill>
        <p:spPr>
          <a:xfrm>
            <a:off x="462776" y="2117712"/>
            <a:ext cx="629991" cy="379379"/>
          </a:xfrm>
          <a:prstGeom prst="rect">
            <a:avLst/>
          </a:prstGeom>
          <a:noFill/>
          <a:ln>
            <a:noFill/>
          </a:ln>
        </p:spPr>
      </p:pic>
      <p:pic>
        <p:nvPicPr>
          <p:cNvPr descr="A practical introduction to Docker containers | Red Hat Developer" id="310" name="Google Shape;310;g2687a62b788_1_41"/>
          <p:cNvPicPr preferRelativeResize="0"/>
          <p:nvPr/>
        </p:nvPicPr>
        <p:blipFill rotWithShape="1">
          <a:blip r:embed="rId8">
            <a:alphaModFix/>
          </a:blip>
          <a:srcRect b="0" l="0" r="0" t="0"/>
          <a:stretch/>
        </p:blipFill>
        <p:spPr>
          <a:xfrm>
            <a:off x="623007" y="2680450"/>
            <a:ext cx="474807" cy="392042"/>
          </a:xfrm>
          <a:prstGeom prst="rect">
            <a:avLst/>
          </a:prstGeom>
          <a:noFill/>
          <a:ln>
            <a:noFill/>
          </a:ln>
        </p:spPr>
      </p:pic>
      <p:pic>
        <p:nvPicPr>
          <p:cNvPr descr="Your Jenkins Belongs to Us Now: Abusing Continuous Integration Systems" id="311" name="Google Shape;311;g2687a62b788_1_41"/>
          <p:cNvPicPr preferRelativeResize="0"/>
          <p:nvPr/>
        </p:nvPicPr>
        <p:blipFill rotWithShape="1">
          <a:blip r:embed="rId9">
            <a:alphaModFix/>
          </a:blip>
          <a:srcRect b="0" l="0" r="0" t="0"/>
          <a:stretch/>
        </p:blipFill>
        <p:spPr>
          <a:xfrm>
            <a:off x="583252" y="3902965"/>
            <a:ext cx="572717" cy="376237"/>
          </a:xfrm>
          <a:prstGeom prst="rect">
            <a:avLst/>
          </a:prstGeom>
          <a:noFill/>
          <a:ln>
            <a:noFill/>
          </a:ln>
        </p:spPr>
      </p:pic>
      <p:pic>
        <p:nvPicPr>
          <p:cNvPr descr="SonarScanner" id="312" name="Google Shape;312;g2687a62b788_1_41"/>
          <p:cNvPicPr preferRelativeResize="0"/>
          <p:nvPr/>
        </p:nvPicPr>
        <p:blipFill rotWithShape="1">
          <a:blip r:embed="rId10">
            <a:alphaModFix/>
          </a:blip>
          <a:srcRect b="0" l="0" r="0" t="0"/>
          <a:stretch/>
        </p:blipFill>
        <p:spPr>
          <a:xfrm>
            <a:off x="6831546" y="5061331"/>
            <a:ext cx="1306171" cy="465497"/>
          </a:xfrm>
          <a:prstGeom prst="rect">
            <a:avLst/>
          </a:prstGeom>
          <a:noFill/>
          <a:ln>
            <a:noFill/>
          </a:ln>
        </p:spPr>
      </p:pic>
      <p:pic>
        <p:nvPicPr>
          <p:cNvPr descr="A picture containing logo&#10;&#10;Description automatically generated" id="313" name="Google Shape;313;g2687a62b788_1_41"/>
          <p:cNvPicPr preferRelativeResize="0"/>
          <p:nvPr/>
        </p:nvPicPr>
        <p:blipFill rotWithShape="1">
          <a:blip r:embed="rId11">
            <a:alphaModFix/>
          </a:blip>
          <a:srcRect b="0" l="0" r="0" t="0"/>
          <a:stretch/>
        </p:blipFill>
        <p:spPr>
          <a:xfrm>
            <a:off x="6831546" y="4148215"/>
            <a:ext cx="1373277" cy="605100"/>
          </a:xfrm>
          <a:prstGeom prst="rect">
            <a:avLst/>
          </a:prstGeom>
          <a:noFill/>
          <a:ln>
            <a:noFill/>
          </a:ln>
        </p:spPr>
      </p:pic>
      <p:pic>
        <p:nvPicPr>
          <p:cNvPr descr="Nexus Repository OSS - Software Component Management | Sonatype" id="314" name="Google Shape;314;g2687a62b788_1_41"/>
          <p:cNvPicPr preferRelativeResize="0"/>
          <p:nvPr/>
        </p:nvPicPr>
        <p:blipFill rotWithShape="1">
          <a:blip r:embed="rId12">
            <a:alphaModFix/>
          </a:blip>
          <a:srcRect b="0" l="0" r="0" t="0"/>
          <a:stretch/>
        </p:blipFill>
        <p:spPr>
          <a:xfrm>
            <a:off x="6836365" y="2864152"/>
            <a:ext cx="928970" cy="928970"/>
          </a:xfrm>
          <a:prstGeom prst="rect">
            <a:avLst/>
          </a:prstGeom>
          <a:noFill/>
          <a:ln>
            <a:noFill/>
          </a:ln>
        </p:spPr>
      </p:pic>
      <p:pic>
        <p:nvPicPr>
          <p:cNvPr descr="How to Manage Docker Hub Organizations and Teams" id="315" name="Google Shape;315;g2687a62b788_1_41"/>
          <p:cNvPicPr preferRelativeResize="0"/>
          <p:nvPr/>
        </p:nvPicPr>
        <p:blipFill rotWithShape="1">
          <a:blip r:embed="rId13">
            <a:alphaModFix/>
          </a:blip>
          <a:srcRect b="0" l="0" r="0" t="0"/>
          <a:stretch/>
        </p:blipFill>
        <p:spPr>
          <a:xfrm>
            <a:off x="482710" y="3202722"/>
            <a:ext cx="755399" cy="420222"/>
          </a:xfrm>
          <a:prstGeom prst="rect">
            <a:avLst/>
          </a:prstGeom>
          <a:noFill/>
          <a:ln>
            <a:noFill/>
          </a:ln>
        </p:spPr>
      </p:pic>
      <p:pic>
        <p:nvPicPr>
          <p:cNvPr descr="What Is Slack, and Why Do People Love It?" id="316" name="Google Shape;316;g2687a62b788_1_41"/>
          <p:cNvPicPr preferRelativeResize="0"/>
          <p:nvPr/>
        </p:nvPicPr>
        <p:blipFill rotWithShape="1">
          <a:blip r:embed="rId14">
            <a:alphaModFix/>
          </a:blip>
          <a:srcRect b="0" l="0" r="0" t="0"/>
          <a:stretch/>
        </p:blipFill>
        <p:spPr>
          <a:xfrm>
            <a:off x="7002485" y="1916047"/>
            <a:ext cx="644580" cy="297948"/>
          </a:xfrm>
          <a:prstGeom prst="rect">
            <a:avLst/>
          </a:prstGeom>
          <a:noFill/>
          <a:ln>
            <a:noFill/>
          </a:ln>
        </p:spPr>
      </p:pic>
      <p:pic>
        <p:nvPicPr>
          <p:cNvPr descr="Welcome to the ArgoCD Tutorial :: ArgoCD Tutorial" id="317" name="Google Shape;317;g2687a62b788_1_41"/>
          <p:cNvPicPr preferRelativeResize="0"/>
          <p:nvPr/>
        </p:nvPicPr>
        <p:blipFill rotWithShape="1">
          <a:blip r:embed="rId15">
            <a:alphaModFix/>
          </a:blip>
          <a:srcRect b="0" l="0" r="0" t="0"/>
          <a:stretch/>
        </p:blipFill>
        <p:spPr>
          <a:xfrm>
            <a:off x="376339" y="4432475"/>
            <a:ext cx="986541" cy="986541"/>
          </a:xfrm>
          <a:prstGeom prst="rect">
            <a:avLst/>
          </a:prstGeom>
          <a:noFill/>
          <a:ln>
            <a:noFill/>
          </a:ln>
        </p:spPr>
      </p:pic>
      <p:sp>
        <p:nvSpPr>
          <p:cNvPr descr="Helm" id="318" name="Google Shape;318;g2687a62b788_1_41"/>
          <p:cNvSpPr/>
          <p:nvPr/>
        </p:nvSpPr>
        <p:spPr>
          <a:xfrm>
            <a:off x="6295275" y="34379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descr="Helm" id="319" name="Google Shape;319;g2687a62b788_1_41"/>
          <p:cNvSpPr/>
          <p:nvPr/>
        </p:nvSpPr>
        <p:spPr>
          <a:xfrm>
            <a:off x="6447675" y="35903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13 Best Practices for using Helm — Coder Society" id="320" name="Google Shape;320;g2687a62b788_1_41"/>
          <p:cNvPicPr preferRelativeResize="0"/>
          <p:nvPr/>
        </p:nvPicPr>
        <p:blipFill rotWithShape="1">
          <a:blip r:embed="rId16">
            <a:alphaModFix/>
          </a:blip>
          <a:srcRect b="0" l="0" r="0" t="0"/>
          <a:stretch/>
        </p:blipFill>
        <p:spPr>
          <a:xfrm>
            <a:off x="604633" y="6295485"/>
            <a:ext cx="928971" cy="562526"/>
          </a:xfrm>
          <a:prstGeom prst="rect">
            <a:avLst/>
          </a:prstGeom>
          <a:noFill/>
          <a:ln>
            <a:noFill/>
          </a:ln>
        </p:spPr>
      </p:pic>
      <p:pic>
        <p:nvPicPr>
          <p:cNvPr descr="Kubernetes Takeover— Exit the Box! | by Walter Oberacher | The Startup |  Medium" id="321" name="Google Shape;321;g2687a62b788_1_41"/>
          <p:cNvPicPr preferRelativeResize="0"/>
          <p:nvPr/>
        </p:nvPicPr>
        <p:blipFill rotWithShape="1">
          <a:blip r:embed="rId17">
            <a:alphaModFix/>
          </a:blip>
          <a:srcRect b="0" l="0" r="0" t="0"/>
          <a:stretch/>
        </p:blipFill>
        <p:spPr>
          <a:xfrm>
            <a:off x="6829650" y="5834844"/>
            <a:ext cx="1147618" cy="644900"/>
          </a:xfrm>
          <a:prstGeom prst="rect">
            <a:avLst/>
          </a:prstGeom>
          <a:noFill/>
          <a:ln>
            <a:noFill/>
          </a:ln>
        </p:spPr>
      </p:pic>
      <p:pic>
        <p:nvPicPr>
          <p:cNvPr descr="Datadog - Wikipedia" id="322" name="Google Shape;322;g2687a62b788_1_41"/>
          <p:cNvPicPr preferRelativeResize="0"/>
          <p:nvPr/>
        </p:nvPicPr>
        <p:blipFill rotWithShape="1">
          <a:blip r:embed="rId18">
            <a:alphaModFix/>
          </a:blip>
          <a:srcRect b="0" l="0" r="0" t="0"/>
          <a:stretch/>
        </p:blipFill>
        <p:spPr>
          <a:xfrm>
            <a:off x="669182" y="5494128"/>
            <a:ext cx="771064" cy="771064"/>
          </a:xfrm>
          <a:prstGeom prst="rect">
            <a:avLst/>
          </a:prstGeom>
          <a:noFill/>
          <a:ln>
            <a:noFill/>
          </a:ln>
        </p:spPr>
      </p:pic>
      <p:pic>
        <p:nvPicPr>
          <p:cNvPr id="323" name="Google Shape;323;g2687a62b788_1_41"/>
          <p:cNvPicPr preferRelativeResize="0"/>
          <p:nvPr/>
        </p:nvPicPr>
        <p:blipFill rotWithShape="1">
          <a:blip r:embed="rId19">
            <a:alphaModFix/>
          </a:blip>
          <a:srcRect b="0" l="0" r="0" t="0"/>
          <a:stretch/>
        </p:blipFill>
        <p:spPr>
          <a:xfrm>
            <a:off x="4159681" y="2035739"/>
            <a:ext cx="848077" cy="952710"/>
          </a:xfrm>
          <a:prstGeom prst="rect">
            <a:avLst/>
          </a:prstGeom>
          <a:noFill/>
          <a:ln>
            <a:noFill/>
          </a:ln>
        </p:spPr>
      </p:pic>
      <p:pic>
        <p:nvPicPr>
          <p:cNvPr descr="Using Docker Compose to Run Your Applications | by Derian Pratama Tungka |  Rate Engineering | Medium" id="324" name="Google Shape;324;g2687a62b788_1_41"/>
          <p:cNvPicPr preferRelativeResize="0"/>
          <p:nvPr/>
        </p:nvPicPr>
        <p:blipFill rotWithShape="1">
          <a:blip r:embed="rId20">
            <a:alphaModFix/>
          </a:blip>
          <a:srcRect b="0" l="0" r="0" t="0"/>
          <a:stretch/>
        </p:blipFill>
        <p:spPr>
          <a:xfrm>
            <a:off x="3945353" y="3612124"/>
            <a:ext cx="1276714" cy="737561"/>
          </a:xfrm>
          <a:prstGeom prst="rect">
            <a:avLst/>
          </a:prstGeom>
          <a:noFill/>
          <a:ln>
            <a:noFill/>
          </a:ln>
        </p:spPr>
      </p:pic>
      <p:pic>
        <p:nvPicPr>
          <p:cNvPr id="325" name="Google Shape;325;g2687a62b788_1_41"/>
          <p:cNvPicPr preferRelativeResize="0"/>
          <p:nvPr/>
        </p:nvPicPr>
        <p:blipFill rotWithShape="1">
          <a:blip r:embed="rId19">
            <a:alphaModFix/>
          </a:blip>
          <a:srcRect b="0" l="0" r="0" t="0"/>
          <a:stretch/>
        </p:blipFill>
        <p:spPr>
          <a:xfrm>
            <a:off x="4242944" y="4882139"/>
            <a:ext cx="848077" cy="952710"/>
          </a:xfrm>
          <a:prstGeom prst="rect">
            <a:avLst/>
          </a:prstGeom>
          <a:noFill/>
          <a:ln>
            <a:noFill/>
          </a:ln>
        </p:spPr>
      </p:pic>
      <p:pic>
        <p:nvPicPr>
          <p:cNvPr id="326" name="Google Shape;326;g2687a62b788_1_41"/>
          <p:cNvPicPr preferRelativeResize="0"/>
          <p:nvPr/>
        </p:nvPicPr>
        <p:blipFill rotWithShape="1">
          <a:blip r:embed="rId21">
            <a:alphaModFix/>
          </a:blip>
          <a:srcRect b="0" l="0" r="0" t="0"/>
          <a:stretch/>
        </p:blipFill>
        <p:spPr>
          <a:xfrm>
            <a:off x="9866534" y="2621591"/>
            <a:ext cx="1113070" cy="1562873"/>
          </a:xfrm>
          <a:prstGeom prst="rect">
            <a:avLst/>
          </a:prstGeom>
          <a:noFill/>
          <a:ln>
            <a:noFill/>
          </a:ln>
        </p:spPr>
      </p:pic>
      <p:pic>
        <p:nvPicPr>
          <p:cNvPr id="327" name="Google Shape;327;g2687a62b788_1_41"/>
          <p:cNvPicPr preferRelativeResize="0"/>
          <p:nvPr/>
        </p:nvPicPr>
        <p:blipFill>
          <a:blip r:embed="rId22">
            <a:alphaModFix/>
          </a:blip>
          <a:stretch>
            <a:fillRect/>
          </a:stretch>
        </p:blipFill>
        <p:spPr>
          <a:xfrm>
            <a:off x="10628901" y="5228067"/>
            <a:ext cx="1147625" cy="894608"/>
          </a:xfrm>
          <a:prstGeom prst="rect">
            <a:avLst/>
          </a:prstGeom>
          <a:noFill/>
          <a:ln>
            <a:noFill/>
          </a:ln>
        </p:spPr>
      </p:pic>
      <p:pic>
        <p:nvPicPr>
          <p:cNvPr id="328" name="Google Shape;328;g2687a62b788_1_41"/>
          <p:cNvPicPr preferRelativeResize="0"/>
          <p:nvPr/>
        </p:nvPicPr>
        <p:blipFill>
          <a:blip r:embed="rId23">
            <a:alphaModFix/>
          </a:blip>
          <a:stretch>
            <a:fillRect/>
          </a:stretch>
        </p:blipFill>
        <p:spPr>
          <a:xfrm>
            <a:off x="8382390" y="2074642"/>
            <a:ext cx="1000977" cy="465500"/>
          </a:xfrm>
          <a:prstGeom prst="rect">
            <a:avLst/>
          </a:prstGeom>
          <a:noFill/>
          <a:ln>
            <a:noFill/>
          </a:ln>
        </p:spPr>
      </p:pic>
      <p:pic>
        <p:nvPicPr>
          <p:cNvPr id="329" name="Google Shape;329;g2687a62b788_1_41"/>
          <p:cNvPicPr preferRelativeResize="0"/>
          <p:nvPr/>
        </p:nvPicPr>
        <p:blipFill>
          <a:blip r:embed="rId24">
            <a:alphaModFix/>
          </a:blip>
          <a:stretch>
            <a:fillRect/>
          </a:stretch>
        </p:blipFill>
        <p:spPr>
          <a:xfrm>
            <a:off x="8382400" y="4184472"/>
            <a:ext cx="1723552" cy="986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687a62b788_1_26"/>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335" name="Google Shape;335;g2687a62b788_1_26"/>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336" name="Google Shape;336;g2687a62b788_1_26"/>
          <p:cNvPicPr preferRelativeResize="0"/>
          <p:nvPr/>
        </p:nvPicPr>
        <p:blipFill>
          <a:blip r:embed="rId4">
            <a:alphaModFix/>
          </a:blip>
          <a:stretch>
            <a:fillRect/>
          </a:stretch>
        </p:blipFill>
        <p:spPr>
          <a:xfrm>
            <a:off x="-9" y="3"/>
            <a:ext cx="2035914" cy="727500"/>
          </a:xfrm>
          <a:prstGeom prst="rect">
            <a:avLst/>
          </a:prstGeom>
          <a:noFill/>
          <a:ln>
            <a:noFill/>
          </a:ln>
        </p:spPr>
      </p:pic>
      <p:sp>
        <p:nvSpPr>
          <p:cNvPr id="337" name="Google Shape;337;g2687a62b788_1_26"/>
          <p:cNvSpPr/>
          <p:nvPr/>
        </p:nvSpPr>
        <p:spPr>
          <a:xfrm>
            <a:off x="1357675" y="2368400"/>
            <a:ext cx="9666300" cy="40731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100">
                <a:solidFill>
                  <a:schemeClr val="dk1"/>
                </a:solidFill>
              </a:rPr>
              <a:t>Phase 1: Meeting with Developers and Customers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Understand the technical and business requirements of the Revive platform. Gather insights on the desired features, performance expectations, security concerns, and user experience goals from both the development team and potential customers.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Conduct workshops or focus groups with customers to understand their needs and expectations. Hold technical sessions with the development team to align on the technological stack, deployment challenges, and scalability requirements.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687a62b788_1_1"/>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Code Language</a:t>
            </a:r>
            <a:r>
              <a:rPr b="1" lang="en-US" sz="7200"/>
              <a:t> </a:t>
            </a:r>
            <a:endParaRPr/>
          </a:p>
        </p:txBody>
      </p:sp>
      <p:sp>
        <p:nvSpPr>
          <p:cNvPr id="103" name="Google Shape;103;g2687a62b788_1_1"/>
          <p:cNvSpPr txBox="1"/>
          <p:nvPr>
            <p:ph idx="1" type="subTitle"/>
          </p:nvPr>
        </p:nvSpPr>
        <p:spPr>
          <a:xfrm>
            <a:off x="1389750" y="2331206"/>
            <a:ext cx="9144000" cy="7275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0"/>
              </a:spcBef>
              <a:spcAft>
                <a:spcPts val="0"/>
              </a:spcAft>
              <a:buClr>
                <a:schemeClr val="dk1"/>
              </a:buClr>
              <a:buSzPct val="100000"/>
              <a:buNone/>
            </a:pPr>
            <a:r>
              <a:rPr lang="en-US"/>
              <a:t>DevOps Easy Learning</a:t>
            </a:r>
            <a:endParaRPr/>
          </a:p>
          <a:p>
            <a:pPr indent="0" lvl="0" marL="0" rtl="0" algn="ctr">
              <a:lnSpc>
                <a:spcPct val="90000"/>
              </a:lnSpc>
              <a:spcBef>
                <a:spcPts val="1000"/>
              </a:spcBef>
              <a:spcAft>
                <a:spcPts val="0"/>
              </a:spcAft>
              <a:buClr>
                <a:schemeClr val="dk1"/>
              </a:buClr>
              <a:buSzPct val="100000"/>
              <a:buNone/>
            </a:pPr>
            <a:r>
              <a:t/>
            </a:r>
            <a:endParaRPr/>
          </a:p>
        </p:txBody>
      </p:sp>
      <p:pic>
        <p:nvPicPr>
          <p:cNvPr id="104" name="Google Shape;104;g2687a62b788_1_1"/>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05" name="Google Shape;105;g2687a62b788_1_1"/>
          <p:cNvPicPr preferRelativeResize="0"/>
          <p:nvPr/>
        </p:nvPicPr>
        <p:blipFill>
          <a:blip r:embed="rId4">
            <a:alphaModFix/>
          </a:blip>
          <a:stretch>
            <a:fillRect/>
          </a:stretch>
        </p:blipFill>
        <p:spPr>
          <a:xfrm>
            <a:off x="2403600" y="2932606"/>
            <a:ext cx="8491008" cy="3494494"/>
          </a:xfrm>
          <a:prstGeom prst="rect">
            <a:avLst/>
          </a:prstGeom>
          <a:noFill/>
          <a:ln>
            <a:noFill/>
          </a:ln>
        </p:spPr>
      </p:pic>
      <p:pic>
        <p:nvPicPr>
          <p:cNvPr id="106" name="Google Shape;106;g2687a62b788_1_1"/>
          <p:cNvPicPr preferRelativeResize="0"/>
          <p:nvPr/>
        </p:nvPicPr>
        <p:blipFill>
          <a:blip r:embed="rId5">
            <a:alphaModFix/>
          </a:blip>
          <a:stretch>
            <a:fillRect/>
          </a:stretch>
        </p:blipFill>
        <p:spPr>
          <a:xfrm>
            <a:off x="-9" y="3"/>
            <a:ext cx="2035914" cy="72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687a62b788_0_171"/>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343" name="Google Shape;343;g2687a62b788_0_171"/>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344" name="Google Shape;344;g2687a62b788_0_171"/>
          <p:cNvPicPr preferRelativeResize="0"/>
          <p:nvPr/>
        </p:nvPicPr>
        <p:blipFill>
          <a:blip r:embed="rId4">
            <a:alphaModFix/>
          </a:blip>
          <a:stretch>
            <a:fillRect/>
          </a:stretch>
        </p:blipFill>
        <p:spPr>
          <a:xfrm>
            <a:off x="-9" y="3"/>
            <a:ext cx="2035914" cy="727500"/>
          </a:xfrm>
          <a:prstGeom prst="rect">
            <a:avLst/>
          </a:prstGeom>
          <a:noFill/>
          <a:ln>
            <a:noFill/>
          </a:ln>
        </p:spPr>
      </p:pic>
      <p:sp>
        <p:nvSpPr>
          <p:cNvPr id="345" name="Google Shape;345;g2687a62b788_0_171"/>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2: Meeting with Management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Secure buy-in and resources from management. Present the project scope, timeline, budget, and expected outcomes to ensure alignment with business goals and to obtain necessary approvals and support.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Prepare a comprehensive project proposal including the benefits of deploying Revive with Helm and ArgoCD, potential ROI, and a roadmap. Discuss risk management and contingency plans.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687a62b788_0_196"/>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351" name="Google Shape;351;g2687a62b788_0_196"/>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352" name="Google Shape;352;g2687a62b788_0_196"/>
          <p:cNvPicPr preferRelativeResize="0"/>
          <p:nvPr/>
        </p:nvPicPr>
        <p:blipFill>
          <a:blip r:embed="rId4">
            <a:alphaModFix/>
          </a:blip>
          <a:stretch>
            <a:fillRect/>
          </a:stretch>
        </p:blipFill>
        <p:spPr>
          <a:xfrm>
            <a:off x="-9" y="3"/>
            <a:ext cx="2035914" cy="727500"/>
          </a:xfrm>
          <a:prstGeom prst="rect">
            <a:avLst/>
          </a:prstGeom>
          <a:noFill/>
          <a:ln>
            <a:noFill/>
          </a:ln>
        </p:spPr>
      </p:pic>
      <p:sp>
        <p:nvSpPr>
          <p:cNvPr id="353" name="Google Shape;353;g2687a62b788_0_196"/>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3: Get Familiar with the Application Code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Ensure the project team fully understands the application's architecture, dependencies, and external integrations. This knowledge is crucial for creating an efficient deployment strategy.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Review the application's codebase, documentation, and architecture diagrams. Conduct code walkthroughs with the development team and identify any areas that may require changes or optimization for Kubernetes deployment.</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687a62b788_0_204"/>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359" name="Google Shape;359;g2687a62b788_0_204"/>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360" name="Google Shape;360;g2687a62b788_0_204"/>
          <p:cNvPicPr preferRelativeResize="0"/>
          <p:nvPr/>
        </p:nvPicPr>
        <p:blipFill>
          <a:blip r:embed="rId4">
            <a:alphaModFix/>
          </a:blip>
          <a:stretch>
            <a:fillRect/>
          </a:stretch>
        </p:blipFill>
        <p:spPr>
          <a:xfrm>
            <a:off x="-9" y="3"/>
            <a:ext cx="2035914" cy="727500"/>
          </a:xfrm>
          <a:prstGeom prst="rect">
            <a:avLst/>
          </a:prstGeom>
          <a:noFill/>
          <a:ln>
            <a:noFill/>
          </a:ln>
        </p:spPr>
      </p:pic>
      <p:sp>
        <p:nvSpPr>
          <p:cNvPr id="361" name="Google Shape;361;g2687a62b788_0_204"/>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4: Get Familiar with the Application Microservices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Understand the interdependencies, communication patterns, and configurations of the microservices that compose the Revive application.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Review documentation and architecture diagrams specific to each microservice. Identify any external services or databases they interact with.</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687a62b788_0_212"/>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367" name="Google Shape;367;g2687a62b788_0_212"/>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368" name="Google Shape;368;g2687a62b788_0_212"/>
          <p:cNvPicPr preferRelativeResize="0"/>
          <p:nvPr/>
        </p:nvPicPr>
        <p:blipFill>
          <a:blip r:embed="rId4">
            <a:alphaModFix/>
          </a:blip>
          <a:stretch>
            <a:fillRect/>
          </a:stretch>
        </p:blipFill>
        <p:spPr>
          <a:xfrm>
            <a:off x="-9" y="3"/>
            <a:ext cx="2035914" cy="727500"/>
          </a:xfrm>
          <a:prstGeom prst="rect">
            <a:avLst/>
          </a:prstGeom>
          <a:noFill/>
          <a:ln>
            <a:noFill/>
          </a:ln>
        </p:spPr>
      </p:pic>
      <p:sp>
        <p:nvSpPr>
          <p:cNvPr id="369" name="Google Shape;369;g2687a62b788_0_212"/>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5: Set Up Project Environment (Dev, Testing, Staging, Production)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Objective and activities as previously detailed, with an emphasis on creating isolated environments that mirror each other as closely as possible, allowing for accurate testing and staging before production deployment.</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687a62b788_0_220"/>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375" name="Google Shape;375;g2687a62b788_0_220"/>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376" name="Google Shape;376;g2687a62b788_0_220"/>
          <p:cNvPicPr preferRelativeResize="0"/>
          <p:nvPr/>
        </p:nvPicPr>
        <p:blipFill>
          <a:blip r:embed="rId4">
            <a:alphaModFix/>
          </a:blip>
          <a:stretch>
            <a:fillRect/>
          </a:stretch>
        </p:blipFill>
        <p:spPr>
          <a:xfrm>
            <a:off x="-9" y="3"/>
            <a:ext cx="2035914" cy="727500"/>
          </a:xfrm>
          <a:prstGeom prst="rect">
            <a:avLst/>
          </a:prstGeom>
          <a:noFill/>
          <a:ln>
            <a:noFill/>
          </a:ln>
        </p:spPr>
      </p:pic>
      <p:sp>
        <p:nvSpPr>
          <p:cNvPr id="377" name="Google Shape;377;g2687a62b788_0_220"/>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6: Write the Docker-Compose File to Deploy the App</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Containerize the Revive application and its microservices for local development and testing.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Define services, networks, and volumes in the </a:t>
            </a:r>
            <a:r>
              <a:rPr lang="en-US" sz="1100">
                <a:solidFill>
                  <a:srgbClr val="188038"/>
                </a:solidFill>
                <a:latin typeface="Roboto Mono"/>
                <a:ea typeface="Roboto Mono"/>
                <a:cs typeface="Roboto Mono"/>
                <a:sym typeface="Roboto Mono"/>
              </a:rPr>
              <a:t>docker-compose.yml</a:t>
            </a:r>
            <a:r>
              <a:rPr lang="en-US" sz="1100">
                <a:solidFill>
                  <a:schemeClr val="dk1"/>
                </a:solidFill>
              </a:rPr>
              <a:t> file to orchestrate the containers' deployment. Ensure environmental variables and configuration files are correctly mapped.</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687a62b788_0_228"/>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383" name="Google Shape;383;g2687a62b788_0_228"/>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384" name="Google Shape;384;g2687a62b788_0_228"/>
          <p:cNvPicPr preferRelativeResize="0"/>
          <p:nvPr/>
        </p:nvPicPr>
        <p:blipFill>
          <a:blip r:embed="rId4">
            <a:alphaModFix/>
          </a:blip>
          <a:stretch>
            <a:fillRect/>
          </a:stretch>
        </p:blipFill>
        <p:spPr>
          <a:xfrm>
            <a:off x="-9" y="3"/>
            <a:ext cx="2035914" cy="727500"/>
          </a:xfrm>
          <a:prstGeom prst="rect">
            <a:avLst/>
          </a:prstGeom>
          <a:noFill/>
          <a:ln>
            <a:noFill/>
          </a:ln>
        </p:spPr>
      </p:pic>
      <p:sp>
        <p:nvSpPr>
          <p:cNvPr id="385" name="Google Shape;385;g2687a62b788_0_228"/>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7: Setup Jenkins Server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Prepare Jenkins for automating the build, test, and deployment processes of the Revive application.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Install Jenkins on a server or as a container. Configure necessary plugins for Docker, Helm, and Kubernetes integration. Set up credentials and roles for secure access.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687a62b788_0_236"/>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391" name="Google Shape;391;g2687a62b788_0_236"/>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392" name="Google Shape;392;g2687a62b788_0_236"/>
          <p:cNvPicPr preferRelativeResize="0"/>
          <p:nvPr/>
        </p:nvPicPr>
        <p:blipFill>
          <a:blip r:embed="rId4">
            <a:alphaModFix/>
          </a:blip>
          <a:stretch>
            <a:fillRect/>
          </a:stretch>
        </p:blipFill>
        <p:spPr>
          <a:xfrm>
            <a:off x="-9" y="3"/>
            <a:ext cx="2035914" cy="727500"/>
          </a:xfrm>
          <a:prstGeom prst="rect">
            <a:avLst/>
          </a:prstGeom>
          <a:noFill/>
          <a:ln>
            <a:noFill/>
          </a:ln>
        </p:spPr>
      </p:pic>
      <p:sp>
        <p:nvSpPr>
          <p:cNvPr id="393" name="Google Shape;393;g2687a62b788_0_236"/>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8: Deploy the Application in Dev with Jenkins Using Docker-Compose as Proof of Concept (POC)</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Validate the containerization approach and uncover potential issues early in the development cycle.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Create Jenkins pipelines that build the Revive application from source, deploy it using Docker Compose, and then run integration tests to validate the deployment.</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687a62b788_0_244"/>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399" name="Google Shape;399;g2687a62b788_0_244"/>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00" name="Google Shape;400;g2687a62b788_0_244"/>
          <p:cNvPicPr preferRelativeResize="0"/>
          <p:nvPr/>
        </p:nvPicPr>
        <p:blipFill>
          <a:blip r:embed="rId4">
            <a:alphaModFix/>
          </a:blip>
          <a:stretch>
            <a:fillRect/>
          </a:stretch>
        </p:blipFill>
        <p:spPr>
          <a:xfrm>
            <a:off x="-9" y="3"/>
            <a:ext cx="2035914" cy="727500"/>
          </a:xfrm>
          <a:prstGeom prst="rect">
            <a:avLst/>
          </a:prstGeom>
          <a:noFill/>
          <a:ln>
            <a:noFill/>
          </a:ln>
        </p:spPr>
      </p:pic>
      <p:sp>
        <p:nvSpPr>
          <p:cNvPr id="401" name="Google Shape;401;g2687a62b788_0_244"/>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9: Perform Smoke Test on the Deployed Application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Quickly verify that all components of the application are correctly installed and functional.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Develop and run a series of basic tests on crucial functionalities to ensure the application's core features work as expected in the dev environment.</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687a62b788_0_424"/>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07" name="Google Shape;407;g2687a62b788_0_424"/>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08" name="Google Shape;408;g2687a62b788_0_424"/>
          <p:cNvPicPr preferRelativeResize="0"/>
          <p:nvPr/>
        </p:nvPicPr>
        <p:blipFill>
          <a:blip r:embed="rId4">
            <a:alphaModFix/>
          </a:blip>
          <a:stretch>
            <a:fillRect/>
          </a:stretch>
        </p:blipFill>
        <p:spPr>
          <a:xfrm>
            <a:off x="-9" y="3"/>
            <a:ext cx="2035914" cy="727500"/>
          </a:xfrm>
          <a:prstGeom prst="rect">
            <a:avLst/>
          </a:prstGeom>
          <a:noFill/>
          <a:ln>
            <a:noFill/>
          </a:ln>
        </p:spPr>
      </p:pic>
      <p:sp>
        <p:nvSpPr>
          <p:cNvPr id="409" name="Google Shape;409;g2687a62b788_0_424"/>
          <p:cNvSpPr/>
          <p:nvPr/>
        </p:nvSpPr>
        <p:spPr>
          <a:xfrm>
            <a:off x="522175" y="2310375"/>
            <a:ext cx="9909900" cy="409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Phase A: Planning Your Kubernetes Cluster</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Define the requirements and architecture for the Kubernetes cluster that will host the Revive platform.</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Requirement Analysis</a:t>
            </a:r>
            <a:r>
              <a:rPr lang="en-US" sz="1100">
                <a:solidFill>
                  <a:schemeClr val="dk1"/>
                </a:solidFill>
              </a:rPr>
              <a:t>: Assess the compute, storage, and network requirements based on the expected load, performance goals, and high availability requirements of the Revive platform.</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Cluster Architecture Design</a:t>
            </a:r>
            <a:r>
              <a:rPr lang="en-US" sz="1100">
                <a:solidFill>
                  <a:schemeClr val="dk1"/>
                </a:solidFill>
              </a:rPr>
              <a:t>: Decide on a single-cluster or multi-cluster architecture, considering factors such as geographical distribution, environment isolation (development, staging, production), and disaster recovery needs.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Select Infrastructure</a:t>
            </a:r>
            <a:r>
              <a:rPr lang="en-US" sz="1100">
                <a:solidFill>
                  <a:schemeClr val="dk1"/>
                </a:solidFill>
              </a:rPr>
              <a:t>: Choose between self-managed on-premises, cloud-managed services (e.g., GKE, EKS, AKS), or hybrid deployments based on cost, scalability, and operational preferences.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2687a62b788_0_432"/>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15" name="Google Shape;415;g2687a62b788_0_432"/>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16" name="Google Shape;416;g2687a62b788_0_432"/>
          <p:cNvPicPr preferRelativeResize="0"/>
          <p:nvPr/>
        </p:nvPicPr>
        <p:blipFill>
          <a:blip r:embed="rId4">
            <a:alphaModFix/>
          </a:blip>
          <a:stretch>
            <a:fillRect/>
          </a:stretch>
        </p:blipFill>
        <p:spPr>
          <a:xfrm>
            <a:off x="-9" y="3"/>
            <a:ext cx="2035914" cy="727500"/>
          </a:xfrm>
          <a:prstGeom prst="rect">
            <a:avLst/>
          </a:prstGeom>
          <a:noFill/>
          <a:ln>
            <a:noFill/>
          </a:ln>
        </p:spPr>
      </p:pic>
      <p:sp>
        <p:nvSpPr>
          <p:cNvPr id="417" name="Google Shape;417;g2687a62b788_0_432"/>
          <p:cNvSpPr/>
          <p:nvPr/>
        </p:nvSpPr>
        <p:spPr>
          <a:xfrm>
            <a:off x="522175" y="2310375"/>
            <a:ext cx="9909900" cy="409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Phase B: Setting Up the Kubernetes Cluster</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Deploy the Kubernetes cluster according to the planned architecture and configurations.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Provision Infrastructure</a:t>
            </a:r>
            <a:r>
              <a:rPr lang="en-US" sz="1100">
                <a:solidFill>
                  <a:schemeClr val="dk1"/>
                </a:solidFill>
              </a:rPr>
              <a:t>: Set up the underlying infrastructure for the cluster, including compute instances, networking, and storage, following the best practices for security and performance.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Install Kubernetes</a:t>
            </a:r>
            <a:r>
              <a:rPr lang="en-US" sz="1100">
                <a:solidFill>
                  <a:schemeClr val="dk1"/>
                </a:solidFill>
              </a:rPr>
              <a:t>: For self-managed setups, install Kubernetes on your servers. For cloud-managed Kubernetes services, follow the provider's process to create and configure your cluster.</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Configure Networking</a:t>
            </a:r>
            <a:r>
              <a:rPr lang="en-US" sz="1100">
                <a:solidFill>
                  <a:schemeClr val="dk1"/>
                </a:solidFill>
              </a:rPr>
              <a:t>: Implement the chosen networking solution (e.g., Calico, Flannel, Weave) to enable pod-to-pod communication across nodes and clusters.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Set Up Storage</a:t>
            </a:r>
            <a:r>
              <a:rPr lang="en-US" sz="1100">
                <a:solidFill>
                  <a:schemeClr val="dk1"/>
                </a:solidFill>
              </a:rPr>
              <a:t>: Configure persistent storage solutions for stateful workloads, using either cloud storage services (e.g., AWS EBS, Google Persistent Disk) or on-premises solutions (e.g., Ceph, NFS)</a:t>
            </a:r>
            <a:endParaRPr sz="1100">
              <a:solidFill>
                <a:schemeClr val="dk1"/>
              </a:solidFill>
            </a:endParaRPr>
          </a:p>
          <a:p>
            <a:pPr indent="0" lvl="0" marL="0" rtl="0" algn="ctr">
              <a:spcBef>
                <a:spcPts val="1200"/>
              </a:spcBef>
              <a:spcAft>
                <a:spcPts val="0"/>
              </a:spcAft>
              <a:buNone/>
            </a:pPr>
            <a:r>
              <a:t/>
            </a:r>
            <a:endParaRPr b="1"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687a62b788_1_10"/>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Output</a:t>
            </a:r>
            <a:endParaRPr/>
          </a:p>
        </p:txBody>
      </p:sp>
      <p:sp>
        <p:nvSpPr>
          <p:cNvPr id="112" name="Google Shape;112;g2687a62b788_1_10"/>
          <p:cNvSpPr txBox="1"/>
          <p:nvPr>
            <p:ph idx="1" type="subTitle"/>
          </p:nvPr>
        </p:nvSpPr>
        <p:spPr>
          <a:xfrm>
            <a:off x="1389750" y="2331206"/>
            <a:ext cx="9144000" cy="7275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90000"/>
              </a:lnSpc>
              <a:spcBef>
                <a:spcPts val="0"/>
              </a:spcBef>
              <a:spcAft>
                <a:spcPts val="0"/>
              </a:spcAft>
              <a:buClr>
                <a:schemeClr val="dk1"/>
              </a:buClr>
              <a:buSzPct val="100000"/>
              <a:buNone/>
            </a:pPr>
            <a:r>
              <a:rPr lang="en-US"/>
              <a:t>www.revive.devopseasylearning.com</a:t>
            </a:r>
            <a:endParaRPr/>
          </a:p>
          <a:p>
            <a:pPr indent="0" lvl="0" marL="0" rtl="0" algn="ctr">
              <a:lnSpc>
                <a:spcPct val="90000"/>
              </a:lnSpc>
              <a:spcBef>
                <a:spcPts val="1000"/>
              </a:spcBef>
              <a:spcAft>
                <a:spcPts val="0"/>
              </a:spcAft>
              <a:buClr>
                <a:schemeClr val="dk1"/>
              </a:buClr>
              <a:buSzPct val="100000"/>
              <a:buNone/>
            </a:pPr>
            <a:r>
              <a:t/>
            </a:r>
            <a:endParaRPr/>
          </a:p>
        </p:txBody>
      </p:sp>
      <p:pic>
        <p:nvPicPr>
          <p:cNvPr id="113" name="Google Shape;113;g2687a62b788_1_10"/>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14" name="Google Shape;114;g2687a62b788_1_10"/>
          <p:cNvPicPr preferRelativeResize="0"/>
          <p:nvPr/>
        </p:nvPicPr>
        <p:blipFill>
          <a:blip r:embed="rId4">
            <a:alphaModFix/>
          </a:blip>
          <a:stretch>
            <a:fillRect/>
          </a:stretch>
        </p:blipFill>
        <p:spPr>
          <a:xfrm>
            <a:off x="3343500" y="2712050"/>
            <a:ext cx="6682400" cy="4145950"/>
          </a:xfrm>
          <a:prstGeom prst="rect">
            <a:avLst/>
          </a:prstGeom>
          <a:noFill/>
          <a:ln>
            <a:noFill/>
          </a:ln>
        </p:spPr>
      </p:pic>
      <p:pic>
        <p:nvPicPr>
          <p:cNvPr id="115" name="Google Shape;115;g2687a62b788_1_10"/>
          <p:cNvPicPr preferRelativeResize="0"/>
          <p:nvPr/>
        </p:nvPicPr>
        <p:blipFill>
          <a:blip r:embed="rId5">
            <a:alphaModFix/>
          </a:blip>
          <a:stretch>
            <a:fillRect/>
          </a:stretch>
        </p:blipFill>
        <p:spPr>
          <a:xfrm>
            <a:off x="-9" y="3"/>
            <a:ext cx="2035914" cy="727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687a62b788_0_440"/>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23" name="Google Shape;423;g2687a62b788_0_440"/>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24" name="Google Shape;424;g2687a62b788_0_440"/>
          <p:cNvPicPr preferRelativeResize="0"/>
          <p:nvPr/>
        </p:nvPicPr>
        <p:blipFill>
          <a:blip r:embed="rId4">
            <a:alphaModFix/>
          </a:blip>
          <a:stretch>
            <a:fillRect/>
          </a:stretch>
        </p:blipFill>
        <p:spPr>
          <a:xfrm>
            <a:off x="-9" y="3"/>
            <a:ext cx="2035914" cy="727500"/>
          </a:xfrm>
          <a:prstGeom prst="rect">
            <a:avLst/>
          </a:prstGeom>
          <a:noFill/>
          <a:ln>
            <a:noFill/>
          </a:ln>
        </p:spPr>
      </p:pic>
      <p:sp>
        <p:nvSpPr>
          <p:cNvPr id="425" name="Google Shape;425;g2687a62b788_0_440"/>
          <p:cNvSpPr/>
          <p:nvPr/>
        </p:nvSpPr>
        <p:spPr>
          <a:xfrm>
            <a:off x="522175" y="2310375"/>
            <a:ext cx="9909900" cy="409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Phase C: Cluster Security and Compliance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Implement security measures to protect the cluster and comply with best practices and regulatory requirements.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Access Control</a:t>
            </a:r>
            <a:r>
              <a:rPr lang="en-US" sz="1100">
                <a:solidFill>
                  <a:schemeClr val="dk1"/>
                </a:solidFill>
              </a:rPr>
              <a:t>: Configure RBAC policies to control access to Kubernetes resources, ensuring that users and applications have the minimum necessary permissions.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Secrets Management</a:t>
            </a:r>
            <a:r>
              <a:rPr lang="en-US" sz="1100">
                <a:solidFill>
                  <a:schemeClr val="dk1"/>
                </a:solidFill>
              </a:rPr>
              <a:t>: Integrate a secrets management solution like HashiCorp Vault for handling sensitive information securely.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Network Policies</a:t>
            </a:r>
            <a:r>
              <a:rPr lang="en-US" sz="1100">
                <a:solidFill>
                  <a:schemeClr val="dk1"/>
                </a:solidFill>
              </a:rPr>
              <a:t>: Apply network policies to restrict traffic flow between pods based on labels and ports, minimizing the risk of lateral movement in case of compromise.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Cluster Auditing and Logging</a:t>
            </a:r>
            <a:r>
              <a:rPr lang="en-US" sz="1100">
                <a:solidFill>
                  <a:schemeClr val="dk1"/>
                </a:solidFill>
              </a:rPr>
              <a:t>: Enable auditing logs to track activities within the cluster. Set up a centralized logging solution to collect and analyze logs from containers, nodes, and Kubernetes components.</a:t>
            </a:r>
            <a:endParaRPr sz="1100">
              <a:solidFill>
                <a:schemeClr val="dk1"/>
              </a:solidFill>
            </a:endParaRPr>
          </a:p>
          <a:p>
            <a:pPr indent="0" lvl="0" marL="0" rtl="0" algn="ctr">
              <a:spcBef>
                <a:spcPts val="1200"/>
              </a:spcBef>
              <a:spcAft>
                <a:spcPts val="0"/>
              </a:spcAft>
              <a:buNone/>
            </a:pPr>
            <a:r>
              <a:t/>
            </a:r>
            <a:endParaRPr b="1" sz="13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687a62b788_0_448"/>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31" name="Google Shape;431;g2687a62b788_0_448"/>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32" name="Google Shape;432;g2687a62b788_0_448"/>
          <p:cNvPicPr preferRelativeResize="0"/>
          <p:nvPr/>
        </p:nvPicPr>
        <p:blipFill>
          <a:blip r:embed="rId4">
            <a:alphaModFix/>
          </a:blip>
          <a:stretch>
            <a:fillRect/>
          </a:stretch>
        </p:blipFill>
        <p:spPr>
          <a:xfrm>
            <a:off x="-9" y="3"/>
            <a:ext cx="2035914" cy="727500"/>
          </a:xfrm>
          <a:prstGeom prst="rect">
            <a:avLst/>
          </a:prstGeom>
          <a:noFill/>
          <a:ln>
            <a:noFill/>
          </a:ln>
        </p:spPr>
      </p:pic>
      <p:sp>
        <p:nvSpPr>
          <p:cNvPr id="433" name="Google Shape;433;g2687a62b788_0_448"/>
          <p:cNvSpPr/>
          <p:nvPr/>
        </p:nvSpPr>
        <p:spPr>
          <a:xfrm>
            <a:off x="522175" y="2310375"/>
            <a:ext cx="9909900" cy="409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Phase D: Ongoing Cluster Operations and Optimization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Ensure the Kubernetes cluster remains healthy, secure, and optimized for the Revive platform's needs over time.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Updates and Upgrades</a:t>
            </a:r>
            <a:r>
              <a:rPr lang="en-US" sz="1100">
                <a:solidFill>
                  <a:schemeClr val="dk1"/>
                </a:solidFill>
              </a:rPr>
              <a:t>: Regularly update and upgrade Kubernetes and its components to benefit from the latest features, bug fixes, and security patches.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Capacity Planning and Scaling</a:t>
            </a:r>
            <a:r>
              <a:rPr lang="en-US" sz="1100">
                <a:solidFill>
                  <a:schemeClr val="dk1"/>
                </a:solidFill>
              </a:rPr>
              <a:t>: Monitor resource utilization and perform regular capacity planning exercises to adjust the size of the cluster as needed.</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Disaster Recovery Planning</a:t>
            </a:r>
            <a:r>
              <a:rPr lang="en-US" sz="1100">
                <a:solidFill>
                  <a:schemeClr val="dk1"/>
                </a:solidFill>
              </a:rPr>
              <a:t>: Implement backup and disaster recovery solutions for cluster data and stateful applications to minimize downtime and data loss in case of failures.</a:t>
            </a:r>
            <a:endParaRPr sz="1100">
              <a:solidFill>
                <a:schemeClr val="dk1"/>
              </a:solidFill>
            </a:endParaRPr>
          </a:p>
          <a:p>
            <a:pPr indent="0" lvl="0" marL="0" rtl="0" algn="ctr">
              <a:spcBef>
                <a:spcPts val="1200"/>
              </a:spcBef>
              <a:spcAft>
                <a:spcPts val="0"/>
              </a:spcAft>
              <a:buNone/>
            </a:pPr>
            <a:r>
              <a:t/>
            </a:r>
            <a:endParaRPr b="1" sz="13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2687a62b788_0_252"/>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39" name="Google Shape;439;g2687a62b788_0_252"/>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40" name="Google Shape;440;g2687a62b788_0_252"/>
          <p:cNvPicPr preferRelativeResize="0"/>
          <p:nvPr/>
        </p:nvPicPr>
        <p:blipFill>
          <a:blip r:embed="rId4">
            <a:alphaModFix/>
          </a:blip>
          <a:stretch>
            <a:fillRect/>
          </a:stretch>
        </p:blipFill>
        <p:spPr>
          <a:xfrm>
            <a:off x="-9" y="3"/>
            <a:ext cx="2035914" cy="727500"/>
          </a:xfrm>
          <a:prstGeom prst="rect">
            <a:avLst/>
          </a:prstGeom>
          <a:noFill/>
          <a:ln>
            <a:noFill/>
          </a:ln>
        </p:spPr>
      </p:pic>
      <p:sp>
        <p:nvSpPr>
          <p:cNvPr id="441" name="Google Shape;441;g2687a62b788_0_252"/>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10: Write Helm Charts for Each Microservice of the Application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Objective and activities as previously detailed, focusing on ensuring each microservice's Helm chart accounts for its unique configurations, dependencies, and scalability needs.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687a62b788_0_260"/>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47" name="Google Shape;447;g2687a62b788_0_260"/>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48" name="Google Shape;448;g2687a62b788_0_260"/>
          <p:cNvPicPr preferRelativeResize="0"/>
          <p:nvPr/>
        </p:nvPicPr>
        <p:blipFill>
          <a:blip r:embed="rId4">
            <a:alphaModFix/>
          </a:blip>
          <a:stretch>
            <a:fillRect/>
          </a:stretch>
        </p:blipFill>
        <p:spPr>
          <a:xfrm>
            <a:off x="-9" y="3"/>
            <a:ext cx="2035914" cy="727500"/>
          </a:xfrm>
          <a:prstGeom prst="rect">
            <a:avLst/>
          </a:prstGeom>
          <a:noFill/>
          <a:ln>
            <a:noFill/>
          </a:ln>
        </p:spPr>
      </p:pic>
      <p:sp>
        <p:nvSpPr>
          <p:cNvPr id="449" name="Google Shape;449;g2687a62b788_0_260"/>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100">
                <a:solidFill>
                  <a:schemeClr val="dk1"/>
                </a:solidFill>
              </a:rPr>
              <a:t>Phase 10: Write Helm Charts for Each Microservice of the Application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Objective and activities as previously detailed, focusing on ensuring each microservice's Helm chart accounts for its unique configurations, dependencies, and scalability needs.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687a62b788_0_267"/>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55" name="Google Shape;455;g2687a62b788_0_267"/>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56" name="Google Shape;456;g2687a62b788_0_267"/>
          <p:cNvPicPr preferRelativeResize="0"/>
          <p:nvPr/>
        </p:nvPicPr>
        <p:blipFill>
          <a:blip r:embed="rId4">
            <a:alphaModFix/>
          </a:blip>
          <a:stretch>
            <a:fillRect/>
          </a:stretch>
        </p:blipFill>
        <p:spPr>
          <a:xfrm>
            <a:off x="-9" y="3"/>
            <a:ext cx="2035914" cy="727500"/>
          </a:xfrm>
          <a:prstGeom prst="rect">
            <a:avLst/>
          </a:prstGeom>
          <a:noFill/>
          <a:ln>
            <a:noFill/>
          </a:ln>
        </p:spPr>
      </p:pic>
      <p:sp>
        <p:nvSpPr>
          <p:cNvPr id="457" name="Google Shape;457;g2687a62b788_0_267"/>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11: Deploy Helm Chart Using Jenkins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Automate the deployment of microservices using Helm charts through Jenkins to streamline the process.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Configure Jenkins pipelines to package each microservice into a Helm chart and deploy them to the appropriate Kubernetes environment. This includes pulling code from version control, running Helm commands, and handling versioning.</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687a62b788_0_275"/>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63" name="Google Shape;463;g2687a62b788_0_275"/>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64" name="Google Shape;464;g2687a62b788_0_275"/>
          <p:cNvPicPr preferRelativeResize="0"/>
          <p:nvPr/>
        </p:nvPicPr>
        <p:blipFill>
          <a:blip r:embed="rId4">
            <a:alphaModFix/>
          </a:blip>
          <a:stretch>
            <a:fillRect/>
          </a:stretch>
        </p:blipFill>
        <p:spPr>
          <a:xfrm>
            <a:off x="-9" y="3"/>
            <a:ext cx="2035914" cy="727500"/>
          </a:xfrm>
          <a:prstGeom prst="rect">
            <a:avLst/>
          </a:prstGeom>
          <a:noFill/>
          <a:ln>
            <a:noFill/>
          </a:ln>
        </p:spPr>
      </p:pic>
      <p:sp>
        <p:nvSpPr>
          <p:cNvPr id="465" name="Google Shape;465;g2687a62b788_0_275"/>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12: Setup ArgoCD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Objective and activities as previously detailed, with a focus on integrating ArgoCD with the Kubernetes environments and configuring it to monitor the repositories containing the Helm charts for continuous deployment.</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2687a62b788_0_283"/>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71" name="Google Shape;471;g2687a62b788_0_283"/>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72" name="Google Shape;472;g2687a62b788_0_283"/>
          <p:cNvPicPr preferRelativeResize="0"/>
          <p:nvPr/>
        </p:nvPicPr>
        <p:blipFill>
          <a:blip r:embed="rId4">
            <a:alphaModFix/>
          </a:blip>
          <a:stretch>
            <a:fillRect/>
          </a:stretch>
        </p:blipFill>
        <p:spPr>
          <a:xfrm>
            <a:off x="-9" y="3"/>
            <a:ext cx="2035914" cy="727500"/>
          </a:xfrm>
          <a:prstGeom prst="rect">
            <a:avLst/>
          </a:prstGeom>
          <a:noFill/>
          <a:ln>
            <a:noFill/>
          </a:ln>
        </p:spPr>
      </p:pic>
      <p:sp>
        <p:nvSpPr>
          <p:cNvPr id="473" name="Google Shape;473;g2687a62b788_0_283"/>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13: Deploy Using ArgoCD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Use ArgoCD to manage and automate the deployment of the Revive application's microservices in Kubernetes clusters.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Configure ArgoCD applications for each microservice, linking them to the corresponding Helm charts in Git repositories. Set up synchronization policies to automate deployment based on changes in the repositories.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687a62b788_0_291"/>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79" name="Google Shape;479;g2687a62b788_0_291"/>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80" name="Google Shape;480;g2687a62b788_0_291"/>
          <p:cNvPicPr preferRelativeResize="0"/>
          <p:nvPr/>
        </p:nvPicPr>
        <p:blipFill>
          <a:blip r:embed="rId4">
            <a:alphaModFix/>
          </a:blip>
          <a:stretch>
            <a:fillRect/>
          </a:stretch>
        </p:blipFill>
        <p:spPr>
          <a:xfrm>
            <a:off x="-9" y="3"/>
            <a:ext cx="2035914" cy="727500"/>
          </a:xfrm>
          <a:prstGeom prst="rect">
            <a:avLst/>
          </a:prstGeom>
          <a:noFill/>
          <a:ln>
            <a:noFill/>
          </a:ln>
        </p:spPr>
      </p:pic>
      <p:sp>
        <p:nvSpPr>
          <p:cNvPr id="481" name="Google Shape;481;g2687a62b788_0_291"/>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14: Implement Monitoring and Logging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Ensure visibility into the application's performance and health post-deployment.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Integrate monitoring and logging solutions like Prometheus, Grafana, and ELK Stack (Elasticsearch, Logstash, Kibana) with the Kubernetes cluster. Configure dashboards and alerts to monitor the health, performance, and availability of the Revive application and its microservices.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687a62b788_0_299"/>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87" name="Google Shape;487;g2687a62b788_0_299"/>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88" name="Google Shape;488;g2687a62b788_0_299"/>
          <p:cNvPicPr preferRelativeResize="0"/>
          <p:nvPr/>
        </p:nvPicPr>
        <p:blipFill>
          <a:blip r:embed="rId4">
            <a:alphaModFix/>
          </a:blip>
          <a:stretch>
            <a:fillRect/>
          </a:stretch>
        </p:blipFill>
        <p:spPr>
          <a:xfrm>
            <a:off x="-9" y="3"/>
            <a:ext cx="2035914" cy="727500"/>
          </a:xfrm>
          <a:prstGeom prst="rect">
            <a:avLst/>
          </a:prstGeom>
          <a:noFill/>
          <a:ln>
            <a:noFill/>
          </a:ln>
        </p:spPr>
      </p:pic>
      <p:sp>
        <p:nvSpPr>
          <p:cNvPr id="489" name="Google Shape;489;g2687a62b788_0_299"/>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15: Continuous Security Assessment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Maintain the security integrity of the Revive application through continuous assessment and updates.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Implement security scanning tools like Clair for container vulnerabilities, integrate security checks into the Jenkins pipeline, and conduct regular security audits. Update security policies and practices based on emerging threats.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687a62b788_0_307"/>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495" name="Google Shape;495;g2687a62b788_0_307"/>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496" name="Google Shape;496;g2687a62b788_0_307"/>
          <p:cNvPicPr preferRelativeResize="0"/>
          <p:nvPr/>
        </p:nvPicPr>
        <p:blipFill>
          <a:blip r:embed="rId4">
            <a:alphaModFix/>
          </a:blip>
          <a:stretch>
            <a:fillRect/>
          </a:stretch>
        </p:blipFill>
        <p:spPr>
          <a:xfrm>
            <a:off x="-9" y="3"/>
            <a:ext cx="2035914" cy="727500"/>
          </a:xfrm>
          <a:prstGeom prst="rect">
            <a:avLst/>
          </a:prstGeom>
          <a:noFill/>
          <a:ln>
            <a:noFill/>
          </a:ln>
        </p:spPr>
      </p:pic>
      <p:sp>
        <p:nvSpPr>
          <p:cNvPr id="497" name="Google Shape;497;g2687a62b788_0_307"/>
          <p:cNvSpPr/>
          <p:nvPr/>
        </p:nvSpPr>
        <p:spPr>
          <a:xfrm>
            <a:off x="1947275" y="2890150"/>
            <a:ext cx="7670400" cy="3284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16: Feedback Loop for Continuous Improvement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Establish a process for ongoing optimization based on user feedback and system performance data.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 Create channels for collecting user feedback, monitor application usage patterns, and analyze performance metrics. Use this information to prioritize feature updates, optimizations, and fixes. Regularly review and adjust the CI/CD pipeline for efficiency and effectiveness.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687a62b788_0_0"/>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Overview</a:t>
            </a:r>
            <a:endParaRPr/>
          </a:p>
        </p:txBody>
      </p:sp>
      <p:sp>
        <p:nvSpPr>
          <p:cNvPr id="121" name="Google Shape;121;g2687a62b788_0_0"/>
          <p:cNvSpPr txBox="1"/>
          <p:nvPr>
            <p:ph idx="1" type="subTitle"/>
          </p:nvPr>
        </p:nvSpPr>
        <p:spPr>
          <a:xfrm>
            <a:off x="951150" y="2656106"/>
            <a:ext cx="10289700" cy="30543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720">
                <a:latin typeface="Times New Roman"/>
                <a:ea typeface="Times New Roman"/>
                <a:cs typeface="Times New Roman"/>
                <a:sym typeface="Times New Roman"/>
              </a:rPr>
              <a:t>This project is dedicated to deploying Revive, an avant-garde e-commerce platform designed to transform the online shopping experience. By harnessing the capabilities of Helm for package management and ArgoCD for automated, continuous delivery within a Kubernetes environment, the project aims to establish a resilient, scalable, and efficient deployment pipeline. This infrastructure will serve as the backbone for Revive, supporting its mission to innovate within the e-commerce space.</a:t>
            </a:r>
            <a:endParaRPr sz="2720">
              <a:latin typeface="Times New Roman"/>
              <a:ea typeface="Times New Roman"/>
              <a:cs typeface="Times New Roman"/>
              <a:sym typeface="Times New Roman"/>
            </a:endParaRPr>
          </a:p>
        </p:txBody>
      </p:sp>
      <p:pic>
        <p:nvPicPr>
          <p:cNvPr id="122" name="Google Shape;122;g2687a62b788_0_0"/>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23" name="Google Shape;123;g2687a62b788_0_0"/>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687a62b788_0_315"/>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03" name="Google Shape;503;g2687a62b788_0_315"/>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04" name="Google Shape;504;g2687a62b788_0_315"/>
          <p:cNvPicPr preferRelativeResize="0"/>
          <p:nvPr/>
        </p:nvPicPr>
        <p:blipFill>
          <a:blip r:embed="rId4">
            <a:alphaModFix/>
          </a:blip>
          <a:stretch>
            <a:fillRect/>
          </a:stretch>
        </p:blipFill>
        <p:spPr>
          <a:xfrm>
            <a:off x="-9" y="3"/>
            <a:ext cx="2035914" cy="727500"/>
          </a:xfrm>
          <a:prstGeom prst="rect">
            <a:avLst/>
          </a:prstGeom>
          <a:noFill/>
          <a:ln>
            <a:noFill/>
          </a:ln>
        </p:spPr>
      </p:pic>
      <p:sp>
        <p:nvSpPr>
          <p:cNvPr id="505" name="Google Shape;505;g2687a62b788_0_315"/>
          <p:cNvSpPr/>
          <p:nvPr/>
        </p:nvSpPr>
        <p:spPr>
          <a:xfrm>
            <a:off x="1102375" y="2345175"/>
            <a:ext cx="8515200" cy="38295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17: Integrate SonarQube for Code Quality Analysis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Incorporate SonarQube into the CI pipeline to automatically analyze the codebase for bugs, vulnerabilities, code smells, and technical debt.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Setup SonarQube Server</a:t>
            </a:r>
            <a:r>
              <a:rPr lang="en-US" sz="1100">
                <a:solidFill>
                  <a:schemeClr val="dk1"/>
                </a:solidFill>
              </a:rPr>
              <a:t>: Install and configure SonarQube on a server or as a containerized service. Ensure it is accessible to the Jenkins server for scanning tasks.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Configure Jenkins Pipeline</a:t>
            </a:r>
            <a:r>
              <a:rPr lang="en-US" sz="1100">
                <a:solidFill>
                  <a:schemeClr val="dk1"/>
                </a:solidFill>
              </a:rPr>
              <a:t>: Modify the Jenkins pipelines to include a step that triggers SonarQube analysis after the build process but before deployment. This ensures any code quality issues are caught early.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Analyze and Act on Feedback</a:t>
            </a:r>
            <a:r>
              <a:rPr lang="en-US" sz="1100">
                <a:solidFill>
                  <a:schemeClr val="dk1"/>
                </a:solidFill>
              </a:rPr>
              <a:t>: Review SonarQube reports for each build. Prioritize and address issues based on severity and impact. Use this analysis to improve code quality continuously.</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2687a62b788_0_323"/>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11" name="Google Shape;511;g2687a62b788_0_323"/>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12" name="Google Shape;512;g2687a62b788_0_323"/>
          <p:cNvPicPr preferRelativeResize="0"/>
          <p:nvPr/>
        </p:nvPicPr>
        <p:blipFill>
          <a:blip r:embed="rId4">
            <a:alphaModFix/>
          </a:blip>
          <a:stretch>
            <a:fillRect/>
          </a:stretch>
        </p:blipFill>
        <p:spPr>
          <a:xfrm>
            <a:off x="-9" y="3"/>
            <a:ext cx="2035914" cy="727500"/>
          </a:xfrm>
          <a:prstGeom prst="rect">
            <a:avLst/>
          </a:prstGeom>
          <a:noFill/>
          <a:ln>
            <a:noFill/>
          </a:ln>
        </p:spPr>
      </p:pic>
      <p:sp>
        <p:nvSpPr>
          <p:cNvPr id="513" name="Google Shape;513;g2687a62b788_0_323"/>
          <p:cNvSpPr/>
          <p:nvPr/>
        </p:nvSpPr>
        <p:spPr>
          <a:xfrm>
            <a:off x="1044375" y="2414775"/>
            <a:ext cx="9222900" cy="4247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18: Implement DataDog for Monitoring and Alerts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Leverage DataDog to monitor application performance, infrastructure health, and to gain operational insights through logs, metrics, and APM (Application Performance Monitoring).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DataDog Setup</a:t>
            </a:r>
            <a:r>
              <a:rPr lang="en-US" sz="1100">
                <a:solidFill>
                  <a:schemeClr val="dk1"/>
                </a:solidFill>
              </a:rPr>
              <a:t>: Sign up for DataDog and install the DataDog agent in your Kubernetes cluster. Ensure it has access to metrics, logs, and traces from the Revive application and its underlying infrastructure.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Configure Dashboards and Alerts</a:t>
            </a:r>
            <a:r>
              <a:rPr lang="en-US" sz="1100">
                <a:solidFill>
                  <a:schemeClr val="dk1"/>
                </a:solidFill>
              </a:rPr>
              <a:t>: Create DataDog dashboards to visualize key performance metrics, log data, and infrastructure health. Set up alerts to notify the team of critical issues, performance degradation, or operational anomalies.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Integrate with CI/CD Tools</a:t>
            </a:r>
            <a:r>
              <a:rPr lang="en-US" sz="1100">
                <a:solidFill>
                  <a:schemeClr val="dk1"/>
                </a:solidFill>
              </a:rPr>
              <a:t>: Configure DataDog to receive deployment markers from Jenkins and ArgoCD. This integration helps correlate deployment activities with changes in application performance or behavior.</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Continuous Monitoring and Optimization</a:t>
            </a:r>
            <a:r>
              <a:rPr lang="en-US" sz="1100">
                <a:solidFill>
                  <a:schemeClr val="dk1"/>
                </a:solidFill>
              </a:rPr>
              <a:t>: Use DataDog insights to identify performance bottlenecks, optimize resource usage, and improve the overall user experience. Regularly review operational data to make informed decisions about scaling, updates, and infrastructure adjustments.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687a62b788_0_331"/>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19" name="Google Shape;519;g2687a62b788_0_331"/>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20" name="Google Shape;520;g2687a62b788_0_331"/>
          <p:cNvPicPr preferRelativeResize="0"/>
          <p:nvPr/>
        </p:nvPicPr>
        <p:blipFill>
          <a:blip r:embed="rId4">
            <a:alphaModFix/>
          </a:blip>
          <a:stretch>
            <a:fillRect/>
          </a:stretch>
        </p:blipFill>
        <p:spPr>
          <a:xfrm>
            <a:off x="-9" y="3"/>
            <a:ext cx="2035914" cy="727500"/>
          </a:xfrm>
          <a:prstGeom prst="rect">
            <a:avLst/>
          </a:prstGeom>
          <a:noFill/>
          <a:ln>
            <a:noFill/>
          </a:ln>
        </p:spPr>
      </p:pic>
      <p:sp>
        <p:nvSpPr>
          <p:cNvPr id="521" name="Google Shape;521;g2687a62b788_0_331"/>
          <p:cNvSpPr/>
          <p:nvPr/>
        </p:nvSpPr>
        <p:spPr>
          <a:xfrm>
            <a:off x="1044375" y="2414775"/>
            <a:ext cx="9222900" cy="4247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19: Continuous Learning and Process Improvement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Establish a culture of continuous learning and improvement based on insights gathered from SonarQube and DataDog, alongside other feedback mechanisms.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Review and Reflect</a:t>
            </a:r>
            <a:r>
              <a:rPr lang="en-US" sz="1100">
                <a:solidFill>
                  <a:schemeClr val="dk1"/>
                </a:solidFill>
              </a:rPr>
              <a:t>: Regularly schedule review sessions with the development, operations, and business teams to discuss insights from SonarQube and DataDog. Use these discussions to identify areas for improvement in code practices, deployment processes, and operational management.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Implement Changes</a:t>
            </a:r>
            <a:r>
              <a:rPr lang="en-US" sz="1100">
                <a:solidFill>
                  <a:schemeClr val="dk1"/>
                </a:solidFill>
              </a:rPr>
              <a:t>: Based on the review sessions, implement changes to coding standards, deployment strategies, and operational practices. Ensure that improvements are documented and shared across teams.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Educate and Train</a:t>
            </a:r>
            <a:r>
              <a:rPr lang="en-US" sz="1100">
                <a:solidFill>
                  <a:schemeClr val="dk1"/>
                </a:solidFill>
              </a:rPr>
              <a:t>: Provide ongoing training and resources to the team to adapt to new tools, technologies, and methodologies. Encourage a culture of learning and experimentation to continually enhance the Revive application's quality and performance.</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2687a62b788_0_339"/>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27" name="Google Shape;527;g2687a62b788_0_339"/>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28" name="Google Shape;528;g2687a62b788_0_339"/>
          <p:cNvPicPr preferRelativeResize="0"/>
          <p:nvPr/>
        </p:nvPicPr>
        <p:blipFill>
          <a:blip r:embed="rId4">
            <a:alphaModFix/>
          </a:blip>
          <a:stretch>
            <a:fillRect/>
          </a:stretch>
        </p:blipFill>
        <p:spPr>
          <a:xfrm>
            <a:off x="-9" y="3"/>
            <a:ext cx="2035914" cy="727500"/>
          </a:xfrm>
          <a:prstGeom prst="rect">
            <a:avLst/>
          </a:prstGeom>
          <a:noFill/>
          <a:ln>
            <a:noFill/>
          </a:ln>
        </p:spPr>
      </p:pic>
      <p:sp>
        <p:nvSpPr>
          <p:cNvPr id="529" name="Google Shape;529;g2687a62b788_0_339"/>
          <p:cNvSpPr/>
          <p:nvPr/>
        </p:nvSpPr>
        <p:spPr>
          <a:xfrm>
            <a:off x="1044375" y="2414775"/>
            <a:ext cx="9222900" cy="4247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100">
                <a:solidFill>
                  <a:schemeClr val="dk1"/>
                </a:solidFill>
              </a:rPr>
              <a:t>Phase 19: Continuous Learning and Process Improvement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Establish a culture of continuous learning and improvement based on insights gathered from SonarQube and DataDog, alongside other feedback mechanisms.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Review and Reflect</a:t>
            </a:r>
            <a:r>
              <a:rPr lang="en-US" sz="1100">
                <a:solidFill>
                  <a:schemeClr val="dk1"/>
                </a:solidFill>
              </a:rPr>
              <a:t>: Regularly schedule review sessions with the development, operations, and business teams to discuss insights from SonarQube and DataDog. Use these discussions to identify areas for improvement in code practices, deployment processes, and operational management.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Implement Changes</a:t>
            </a:r>
            <a:r>
              <a:rPr lang="en-US" sz="1100">
                <a:solidFill>
                  <a:schemeClr val="dk1"/>
                </a:solidFill>
              </a:rPr>
              <a:t>: Based on the review sessions, implement changes to coding standards, deployment strategies, and operational practices. Ensure that improvements are documented and shared across teams.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Educate and Train</a:t>
            </a:r>
            <a:r>
              <a:rPr lang="en-US" sz="1100">
                <a:solidFill>
                  <a:schemeClr val="dk1"/>
                </a:solidFill>
              </a:rPr>
              <a:t>: Provide ongoing training and resources to the team to adapt to new tools, technologies, and methodologies. Encourage a culture of learning and experimentation to continually enhance the Revive application's quality and performance.</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687a62b788_0_346"/>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35" name="Google Shape;535;g2687a62b788_0_346"/>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36" name="Google Shape;536;g2687a62b788_0_346"/>
          <p:cNvPicPr preferRelativeResize="0"/>
          <p:nvPr/>
        </p:nvPicPr>
        <p:blipFill>
          <a:blip r:embed="rId4">
            <a:alphaModFix/>
          </a:blip>
          <a:stretch>
            <a:fillRect/>
          </a:stretch>
        </p:blipFill>
        <p:spPr>
          <a:xfrm>
            <a:off x="-9" y="3"/>
            <a:ext cx="2035914" cy="727500"/>
          </a:xfrm>
          <a:prstGeom prst="rect">
            <a:avLst/>
          </a:prstGeom>
          <a:noFill/>
          <a:ln>
            <a:noFill/>
          </a:ln>
        </p:spPr>
      </p:pic>
      <p:sp>
        <p:nvSpPr>
          <p:cNvPr id="537" name="Google Shape;537;g2687a62b788_0_346"/>
          <p:cNvSpPr/>
          <p:nvPr/>
        </p:nvSpPr>
        <p:spPr>
          <a:xfrm>
            <a:off x="1044375" y="2414775"/>
            <a:ext cx="9222900" cy="4247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20: Integrate PagerDuty for Incident Management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Implement PagerDuty to manage incidents more effectively, ensuring that the right people are notified and can respond quickly to any issues that impact the Revive platform.</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Setup PagerDuty</a:t>
            </a:r>
            <a:r>
              <a:rPr lang="en-US" sz="1100">
                <a:solidFill>
                  <a:schemeClr val="dk1"/>
                </a:solidFill>
              </a:rPr>
              <a:t>: Configure services and escalation policies in PagerDuty that reflect the team structure and availability. Integrate PagerDuty with monitoring tools like DataDog and any other systems that can detect anomalies or failures.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Define Incident Response Protocols</a:t>
            </a:r>
            <a:r>
              <a:rPr lang="en-US" sz="1100">
                <a:solidFill>
                  <a:schemeClr val="dk1"/>
                </a:solidFill>
              </a:rPr>
              <a:t>: Establish clear protocols for incident response, including incident prioritization, communication plans, and post-mortem analyses. Ensure every team member knows their role during an incident.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Integrate with CI/CD and Monitoring Tools</a:t>
            </a:r>
            <a:r>
              <a:rPr lang="en-US" sz="1100">
                <a:solidFill>
                  <a:schemeClr val="dk1"/>
                </a:solidFill>
              </a:rPr>
              <a:t>: Use PagerDuty's integrations to connect with Jenkins, ArgoCD, DataDog, and any other tools in the CI/CD pipeline. Configure these tools to automatically trigger alerts in PagerDuty based on specific events or metrics thresholds.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Conduct Incident Response Drills</a:t>
            </a:r>
            <a:r>
              <a:rPr lang="en-US" sz="1100">
                <a:solidFill>
                  <a:schemeClr val="dk1"/>
                </a:solidFill>
              </a:rPr>
              <a:t>: Periodically simulate incidents to test the response protocols and PagerDuty configurations. Use the outcomes of these drills to refine the incident management process.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687a62b788_0_354"/>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43" name="Google Shape;543;g2687a62b788_0_354"/>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44" name="Google Shape;544;g2687a62b788_0_354"/>
          <p:cNvPicPr preferRelativeResize="0"/>
          <p:nvPr/>
        </p:nvPicPr>
        <p:blipFill>
          <a:blip r:embed="rId4">
            <a:alphaModFix/>
          </a:blip>
          <a:stretch>
            <a:fillRect/>
          </a:stretch>
        </p:blipFill>
        <p:spPr>
          <a:xfrm>
            <a:off x="-9" y="3"/>
            <a:ext cx="2035914" cy="727500"/>
          </a:xfrm>
          <a:prstGeom prst="rect">
            <a:avLst/>
          </a:prstGeom>
          <a:noFill/>
          <a:ln>
            <a:noFill/>
          </a:ln>
        </p:spPr>
      </p:pic>
      <p:sp>
        <p:nvSpPr>
          <p:cNvPr id="545" name="Google Shape;545;g2687a62b788_0_354"/>
          <p:cNvSpPr/>
          <p:nvPr/>
        </p:nvSpPr>
        <p:spPr>
          <a:xfrm>
            <a:off x="661425" y="2077875"/>
            <a:ext cx="9606000" cy="45843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21: Leverage Slack for Team Collaboration and Notifications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Utilize Slack as the central hub for team communication, collaboration, and notifications related to the development, deployment, and operation of the Revive platform.</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Configure Slack Channels</a:t>
            </a:r>
            <a:r>
              <a:rPr lang="en-US" sz="1100">
                <a:solidFill>
                  <a:schemeClr val="dk1"/>
                </a:solidFill>
              </a:rPr>
              <a:t>: Set up dedicated Slack channels for different purposes, such as deployments, alerts, incident management, and general team communication. Ensure channels are appropriately named and used for their intended purposes.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Integrate with Development and Operational Tools</a:t>
            </a:r>
            <a:r>
              <a:rPr lang="en-US" sz="1100">
                <a:solidFill>
                  <a:schemeClr val="dk1"/>
                </a:solidFill>
              </a:rPr>
              <a:t>: Connect Slack with Jenkins, ArgoCD, SonarQube, DataDog, and PagerDuty. Configure these tools to send notifications to the relevant Slack channels. This could include deployment successes/failures, code quality reports, performance alerts, and incident notifications.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Facilitate Real-Time Communication</a:t>
            </a:r>
            <a:r>
              <a:rPr lang="en-US" sz="1100">
                <a:solidFill>
                  <a:schemeClr val="dk1"/>
                </a:solidFill>
              </a:rPr>
              <a:t>: Encourage the team to use Slack for real-time discussions, troubleshooting, and decision-making. This ensures that information is shared promptly and decisions can be made swiftly.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Implement Slack Bots and Automation</a:t>
            </a:r>
            <a:r>
              <a:rPr lang="en-US" sz="1100">
                <a:solidFill>
                  <a:schemeClr val="dk1"/>
                </a:solidFill>
              </a:rPr>
              <a:t>: Explore Slack bots and automation for routine tasks, such as deploying a new build, fetching logs, or creating incident reports. These bots can increase efficiency and reduce the time spent on repetitive tasks.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687a62b788_0_361"/>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51" name="Google Shape;551;g2687a62b788_0_361"/>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52" name="Google Shape;552;g2687a62b788_0_361"/>
          <p:cNvPicPr preferRelativeResize="0"/>
          <p:nvPr/>
        </p:nvPicPr>
        <p:blipFill>
          <a:blip r:embed="rId4">
            <a:alphaModFix/>
          </a:blip>
          <a:stretch>
            <a:fillRect/>
          </a:stretch>
        </p:blipFill>
        <p:spPr>
          <a:xfrm>
            <a:off x="-9" y="3"/>
            <a:ext cx="2035914" cy="727500"/>
          </a:xfrm>
          <a:prstGeom prst="rect">
            <a:avLst/>
          </a:prstGeom>
          <a:noFill/>
          <a:ln>
            <a:noFill/>
          </a:ln>
        </p:spPr>
      </p:pic>
      <p:sp>
        <p:nvSpPr>
          <p:cNvPr id="553" name="Google Shape;553;g2687a62b788_0_361"/>
          <p:cNvSpPr/>
          <p:nvPr/>
        </p:nvSpPr>
        <p:spPr>
          <a:xfrm>
            <a:off x="1044375" y="2414775"/>
            <a:ext cx="9222900" cy="4247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22: Continuous Feedback and Improvement Loop</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Foster a culture of continuous feedback and iterative improvement, leveraging the insights and communication channels established through PagerDuty and Slack.</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Regular Review Meetings</a:t>
            </a:r>
            <a:r>
              <a:rPr lang="en-US" sz="1100">
                <a:solidFill>
                  <a:schemeClr val="dk1"/>
                </a:solidFill>
              </a:rPr>
              <a:t>: Hold regular meetings to discuss recent incidents, deployment outcomes, and performance trends. Use information from PagerDuty incidents and Slack communications as a basis for these discussions.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Actionable Insights</a:t>
            </a:r>
            <a:r>
              <a:rPr lang="en-US" sz="1100">
                <a:solidFill>
                  <a:schemeClr val="dk1"/>
                </a:solidFill>
              </a:rPr>
              <a:t>: Turn insights from incidents and team discussions into actionable improvements. This might involve changes to code, infrastructure, monitoring thresholds, or team processes.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Knowledge Sharing</a:t>
            </a:r>
            <a:r>
              <a:rPr lang="en-US" sz="1100">
                <a:solidFill>
                  <a:schemeClr val="dk1"/>
                </a:solidFill>
              </a:rPr>
              <a:t>: Use Slack to share learnings from incidents, deployments, and other challenges. Encourage team members to contribute solutions, tips, and documentation to help others learn from their experiences.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Iterative Process Adjustments</a:t>
            </a:r>
            <a:r>
              <a:rPr lang="en-US" sz="1100">
                <a:solidFill>
                  <a:schemeClr val="dk1"/>
                </a:solidFill>
              </a:rPr>
              <a:t>: Continuously refine the development, deployment, and operational processes based on team feedback, incident retrospectives, and performance analyses. Ensure changes are communicated across the team and integrated into existing workflows.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2687a62b788_0_370"/>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59" name="Google Shape;559;g2687a62b788_0_370"/>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60" name="Google Shape;560;g2687a62b788_0_370"/>
          <p:cNvPicPr preferRelativeResize="0"/>
          <p:nvPr/>
        </p:nvPicPr>
        <p:blipFill>
          <a:blip r:embed="rId4">
            <a:alphaModFix/>
          </a:blip>
          <a:stretch>
            <a:fillRect/>
          </a:stretch>
        </p:blipFill>
        <p:spPr>
          <a:xfrm>
            <a:off x="-9" y="3"/>
            <a:ext cx="2035914" cy="727500"/>
          </a:xfrm>
          <a:prstGeom prst="rect">
            <a:avLst/>
          </a:prstGeom>
          <a:noFill/>
          <a:ln>
            <a:noFill/>
          </a:ln>
        </p:spPr>
      </p:pic>
      <p:sp>
        <p:nvSpPr>
          <p:cNvPr id="561" name="Google Shape;561;g2687a62b788_0_370"/>
          <p:cNvSpPr/>
          <p:nvPr/>
        </p:nvSpPr>
        <p:spPr>
          <a:xfrm>
            <a:off x="1044375" y="2414775"/>
            <a:ext cx="9222900" cy="4247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Phase 23: Integrate Kyverno for Kubernetes Policy Management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Implement Kyverno in the production Kubernetes cluster to enforce security standards, best practices, and organizational policies automatically, ensuring that the Revive e-commerce platform operates securely and efficiently.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Install Kyverno on the Production Cluster</a:t>
            </a:r>
            <a:r>
              <a:rPr lang="en-US" sz="1100">
                <a:solidFill>
                  <a:schemeClr val="dk1"/>
                </a:solidFill>
              </a:rPr>
              <a:t>: Deploy Kyverno as an admission controller in the Kubernetes cluster. This can be done using Helm charts or directly applying Kyverno deployment YAMLs.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Define and Implement Policies</a:t>
            </a:r>
            <a:r>
              <a:rPr lang="en-US" sz="1100">
                <a:solidFill>
                  <a:schemeClr val="dk1"/>
                </a:solidFill>
              </a:rPr>
              <a:t>: Identify the specific security, compliance, and operational policies that are relevant to the Revive platform. This could include policies for resource quotas, security contexts, ingress standards, and labeling conventions. Write Kyverno policies in YAML format and apply them to the cluster.</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Test Policies in a Controlled Environment</a:t>
            </a:r>
            <a:r>
              <a:rPr lang="en-US" sz="1100">
                <a:solidFill>
                  <a:schemeClr val="dk1"/>
                </a:solidFill>
              </a:rPr>
              <a:t>: Before enforcing the policies in the production environment, test them in a staging or development environment. Ensure that the policies achieve the desired effect without unintended side effects or disruptions to legitimate deployments.</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2687a62b788_0_378"/>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67" name="Google Shape;567;g2687a62b788_0_378"/>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68" name="Google Shape;568;g2687a62b788_0_378"/>
          <p:cNvPicPr preferRelativeResize="0"/>
          <p:nvPr/>
        </p:nvPicPr>
        <p:blipFill>
          <a:blip r:embed="rId4">
            <a:alphaModFix/>
          </a:blip>
          <a:stretch>
            <a:fillRect/>
          </a:stretch>
        </p:blipFill>
        <p:spPr>
          <a:xfrm>
            <a:off x="-9" y="3"/>
            <a:ext cx="2035914" cy="727500"/>
          </a:xfrm>
          <a:prstGeom prst="rect">
            <a:avLst/>
          </a:prstGeom>
          <a:noFill/>
          <a:ln>
            <a:noFill/>
          </a:ln>
        </p:spPr>
      </p:pic>
      <p:sp>
        <p:nvSpPr>
          <p:cNvPr id="569" name="Google Shape;569;g2687a62b788_0_378"/>
          <p:cNvSpPr/>
          <p:nvPr/>
        </p:nvSpPr>
        <p:spPr>
          <a:xfrm>
            <a:off x="1044375" y="2414775"/>
            <a:ext cx="9222900" cy="4247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Phase 24: Integrate Gatekeeper for Kubernetes Policy Management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Deploy Gatekeeper in the production Kubernetes cluster to enforce predefined policies, thereby ensuring that all resources comply with the organization’s security, operational, and compliance standards.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Install Gatekeeper</a:t>
            </a:r>
            <a:r>
              <a:rPr lang="en-US" sz="1100">
                <a:solidFill>
                  <a:schemeClr val="dk1"/>
                </a:solidFill>
              </a:rPr>
              <a:t>: Deploy Gatekeeper to your Kubernetes cluster. This usually involves applying a set of Kubernetes manifests that include the Gatekeeper Controller Manager and necessary Custom Resource Definitions (CRDs) for configuring policies.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Define Policies (Constraints and Templates)</a:t>
            </a:r>
            <a:r>
              <a:rPr lang="en-US" sz="1100">
                <a:solidFill>
                  <a:schemeClr val="dk1"/>
                </a:solidFill>
              </a:rPr>
              <a:t>: Identify the specific requirements for your Kubernetes resources related to security, naming conventions, resource limits, and other best practices. Define these policies using ConstraintTemplates and then create Constraints to enforce these policies on the cluster.</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Policy Testing in Non-Production Environments</a:t>
            </a:r>
            <a:r>
              <a:rPr lang="en-US" sz="1100">
                <a:solidFill>
                  <a:schemeClr val="dk1"/>
                </a:solidFill>
              </a:rPr>
              <a:t>: Before applying policies in the production environment, test them in a development or staging environment. This helps to ensure that policies work as intended without impacting application functionality.</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687a62b788_0_386"/>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75" name="Google Shape;575;g2687a62b788_0_386"/>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76" name="Google Shape;576;g2687a62b788_0_386"/>
          <p:cNvPicPr preferRelativeResize="0"/>
          <p:nvPr/>
        </p:nvPicPr>
        <p:blipFill>
          <a:blip r:embed="rId4">
            <a:alphaModFix/>
          </a:blip>
          <a:stretch>
            <a:fillRect/>
          </a:stretch>
        </p:blipFill>
        <p:spPr>
          <a:xfrm>
            <a:off x="-9" y="3"/>
            <a:ext cx="2035914" cy="727500"/>
          </a:xfrm>
          <a:prstGeom prst="rect">
            <a:avLst/>
          </a:prstGeom>
          <a:noFill/>
          <a:ln>
            <a:noFill/>
          </a:ln>
        </p:spPr>
      </p:pic>
      <p:sp>
        <p:nvSpPr>
          <p:cNvPr id="577" name="Google Shape;577;g2687a62b788_0_386"/>
          <p:cNvSpPr/>
          <p:nvPr/>
        </p:nvSpPr>
        <p:spPr>
          <a:xfrm>
            <a:off x="1044375" y="2414775"/>
            <a:ext cx="9222900" cy="4247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b="1" lang="en-US" sz="1300">
                <a:solidFill>
                  <a:schemeClr val="dk1"/>
                </a:solidFill>
              </a:rPr>
              <a:t>Phase 24: Integrate Gatekeeper for Kubernetes Policy Management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Deploy Gatekeeper in the production Kubernetes cluster to enforce predefined policies, thereby ensuring that all resources comply with the organization’s security, operational, and compliance standards.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Install Gatekeeper</a:t>
            </a:r>
            <a:r>
              <a:rPr lang="en-US" sz="1100">
                <a:solidFill>
                  <a:schemeClr val="dk1"/>
                </a:solidFill>
              </a:rPr>
              <a:t>: Deploy Gatekeeper to your Kubernetes cluster. This usually involves applying a set of Kubernetes manifests that include the Gatekeeper Controller Manager and necessary Custom Resource Definitions (CRDs) for configuring policies.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Define Policies (Constraints and Templates)</a:t>
            </a:r>
            <a:r>
              <a:rPr lang="en-US" sz="1100">
                <a:solidFill>
                  <a:schemeClr val="dk1"/>
                </a:solidFill>
              </a:rPr>
              <a:t>: Identify the specific requirements for your Kubernetes resources related to security, naming conventions, resource limits, and other best practices. Define these policies using ConstraintTemplates and then create Constraints to enforce these policies on the cluster.</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Policy Testing in Non-Production Environments</a:t>
            </a:r>
            <a:r>
              <a:rPr lang="en-US" sz="1100">
                <a:solidFill>
                  <a:schemeClr val="dk1"/>
                </a:solidFill>
              </a:rPr>
              <a:t>: Before applying policies in the production environment, test them in a development or staging environment. This helps to ensure that policies work as intended without impacting application functionality.</a:t>
            </a:r>
            <a:endParaRPr sz="1100">
              <a:solidFill>
                <a:schemeClr val="dk1"/>
              </a:solidFill>
            </a:endParaRPr>
          </a:p>
          <a:p>
            <a:pPr indent="0" lvl="0" marL="0" rtl="0" algn="ctr">
              <a:spcBef>
                <a:spcPts val="1200"/>
              </a:spcBef>
              <a:spcAft>
                <a:spcPts val="0"/>
              </a:spcAft>
              <a:buNone/>
            </a:pPr>
            <a:r>
              <a:t/>
            </a:r>
            <a:endParaRPr b="1"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687a62b788_0_9"/>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Description</a:t>
            </a:r>
            <a:endParaRPr/>
          </a:p>
        </p:txBody>
      </p:sp>
      <p:sp>
        <p:nvSpPr>
          <p:cNvPr id="129" name="Google Shape;129;g2687a62b788_0_9"/>
          <p:cNvSpPr txBox="1"/>
          <p:nvPr>
            <p:ph idx="1" type="subTitle"/>
          </p:nvPr>
        </p:nvSpPr>
        <p:spPr>
          <a:xfrm>
            <a:off x="328025" y="2215167"/>
            <a:ext cx="10637400" cy="47625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Revive seeks to redefine online shopping by introducing cutting-edge features, personalized shopping experiences, and seamless user interactions. </a:t>
            </a:r>
            <a:endParaRPr sz="2420">
              <a:latin typeface="Times New Roman"/>
              <a:ea typeface="Times New Roman"/>
              <a:cs typeface="Times New Roman"/>
              <a:sym typeface="Times New Roman"/>
            </a:endParaRPr>
          </a:p>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Its deployment into a production environment requires a sophisticated, robust approach that can accommodate rapid scaling, frequent updates, and high availability demands. </a:t>
            </a:r>
            <a:endParaRPr sz="2420">
              <a:latin typeface="Times New Roman"/>
              <a:ea typeface="Times New Roman"/>
              <a:cs typeface="Times New Roman"/>
              <a:sym typeface="Times New Roman"/>
            </a:endParaRPr>
          </a:p>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Utilizing Helm, Revive will be packaged into a manageable, deployable unit that simplifies version control and dependencies management.</a:t>
            </a:r>
            <a:endParaRPr sz="2420">
              <a:latin typeface="Times New Roman"/>
              <a:ea typeface="Times New Roman"/>
              <a:cs typeface="Times New Roman"/>
              <a:sym typeface="Times New Roman"/>
            </a:endParaRPr>
          </a:p>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 In parallel, ArgoCD will automate the deployment process based on predefined configurations in a Git repository, ensuring that the deployment reflects the latest approved state of the application. </a:t>
            </a:r>
            <a:endParaRPr sz="2420">
              <a:latin typeface="Times New Roman"/>
              <a:ea typeface="Times New Roman"/>
              <a:cs typeface="Times New Roman"/>
              <a:sym typeface="Times New Roman"/>
            </a:endParaRPr>
          </a:p>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This combination promises a dynamic, reliable deployment workflow that aligns with Revive's innovative goals.</a:t>
            </a:r>
            <a:endParaRPr sz="2420">
              <a:latin typeface="Times New Roman"/>
              <a:ea typeface="Times New Roman"/>
              <a:cs typeface="Times New Roman"/>
              <a:sym typeface="Times New Roman"/>
            </a:endParaRPr>
          </a:p>
        </p:txBody>
      </p:sp>
      <p:pic>
        <p:nvPicPr>
          <p:cNvPr id="130" name="Google Shape;130;g2687a62b788_0_9"/>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31" name="Google Shape;131;g2687a62b788_0_9"/>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687a62b788_0_400"/>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83" name="Google Shape;583;g2687a62b788_0_400"/>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84" name="Google Shape;584;g2687a62b788_0_400"/>
          <p:cNvPicPr preferRelativeResize="0"/>
          <p:nvPr/>
        </p:nvPicPr>
        <p:blipFill>
          <a:blip r:embed="rId4">
            <a:alphaModFix/>
          </a:blip>
          <a:stretch>
            <a:fillRect/>
          </a:stretch>
        </p:blipFill>
        <p:spPr>
          <a:xfrm>
            <a:off x="-9" y="3"/>
            <a:ext cx="2035914" cy="727500"/>
          </a:xfrm>
          <a:prstGeom prst="rect">
            <a:avLst/>
          </a:prstGeom>
          <a:noFill/>
          <a:ln>
            <a:noFill/>
          </a:ln>
        </p:spPr>
      </p:pic>
      <p:sp>
        <p:nvSpPr>
          <p:cNvPr id="585" name="Google Shape;585;g2687a62b788_0_400"/>
          <p:cNvSpPr/>
          <p:nvPr/>
        </p:nvSpPr>
        <p:spPr>
          <a:xfrm>
            <a:off x="1044375" y="2414775"/>
            <a:ext cx="9222900" cy="4247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Phase 25: Integrate HashiCorp Vault for Secrets Management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Deploy HashiCorp Vault within the Kubernetes cluster to manage secrets and sensitive information securely for the Revive platform, ensuring that access to these secrets is tightly controlled and audited.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Vault Installation and Configuration</a:t>
            </a:r>
            <a:r>
              <a:rPr lang="en-US" sz="1100">
                <a:solidFill>
                  <a:schemeClr val="dk1"/>
                </a:solidFill>
              </a:rPr>
              <a:t>: Deploy Vault on Kubernetes, either using the official Helm chart for ease of deployment or manually configuring it for more customized setups. Ensure Vault is configured in high-availability mode to prevent downtime.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Secrets Organization and Access Control</a:t>
            </a:r>
            <a:r>
              <a:rPr lang="en-US" sz="1100">
                <a:solidFill>
                  <a:schemeClr val="dk1"/>
                </a:solidFill>
              </a:rPr>
              <a:t>: Define a structure for organizing secrets within Vault, considering different environments (dev, staging, production) and aspects of the Revive platform. Utilize Vault's policies to control access to secrets based on roles and responsibilities within the team.</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Dynamic Secrets Integration</a:t>
            </a:r>
            <a:r>
              <a:rPr lang="en-US" sz="1100">
                <a:solidFill>
                  <a:schemeClr val="dk1"/>
                </a:solidFill>
              </a:rPr>
              <a:t>: Where applicable, configure Vault to generate dynamic secrets for databases or other services that the Revive platform interacts</a:t>
            </a:r>
            <a:endParaRPr sz="1100">
              <a:solidFill>
                <a:schemeClr val="dk1"/>
              </a:solidFill>
            </a:endParaRPr>
          </a:p>
          <a:p>
            <a:pPr indent="0" lvl="0" marL="0" rtl="0" algn="ctr">
              <a:spcBef>
                <a:spcPts val="1200"/>
              </a:spcBef>
              <a:spcAft>
                <a:spcPts val="0"/>
              </a:spcAft>
              <a:buNone/>
            </a:pPr>
            <a:r>
              <a:t/>
            </a:r>
            <a:endParaRPr b="1" sz="13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2687a62b788_0_408"/>
          <p:cNvSpPr txBox="1"/>
          <p:nvPr>
            <p:ph type="ctrTitle"/>
          </p:nvPr>
        </p:nvSpPr>
        <p:spPr>
          <a:xfrm>
            <a:off x="116050" y="738375"/>
            <a:ext cx="10261200" cy="1339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480"/>
              <a:buFont typeface="Calibri"/>
              <a:buNone/>
            </a:pPr>
            <a:r>
              <a:rPr b="1" lang="en-US" sz="5180"/>
              <a:t>Enhanced Project Phases for Deploying Revice</a:t>
            </a:r>
            <a:endParaRPr sz="4100"/>
          </a:p>
        </p:txBody>
      </p:sp>
      <p:pic>
        <p:nvPicPr>
          <p:cNvPr id="591" name="Google Shape;591;g2687a62b788_0_408"/>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592" name="Google Shape;592;g2687a62b788_0_408"/>
          <p:cNvPicPr preferRelativeResize="0"/>
          <p:nvPr/>
        </p:nvPicPr>
        <p:blipFill>
          <a:blip r:embed="rId4">
            <a:alphaModFix/>
          </a:blip>
          <a:stretch>
            <a:fillRect/>
          </a:stretch>
        </p:blipFill>
        <p:spPr>
          <a:xfrm>
            <a:off x="-9" y="3"/>
            <a:ext cx="2035914" cy="727500"/>
          </a:xfrm>
          <a:prstGeom prst="rect">
            <a:avLst/>
          </a:prstGeom>
          <a:noFill/>
          <a:ln>
            <a:noFill/>
          </a:ln>
        </p:spPr>
      </p:pic>
      <p:sp>
        <p:nvSpPr>
          <p:cNvPr id="593" name="Google Shape;593;g2687a62b788_0_408"/>
          <p:cNvSpPr/>
          <p:nvPr/>
        </p:nvSpPr>
        <p:spPr>
          <a:xfrm>
            <a:off x="1044375" y="2414775"/>
            <a:ext cx="9222900" cy="4247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Phase 26: Continuous Security and Compliance Assessment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Objective</a:t>
            </a:r>
            <a:r>
              <a:rPr lang="en-US" sz="1100">
                <a:solidFill>
                  <a:schemeClr val="dk1"/>
                </a:solidFill>
              </a:rPr>
              <a:t>: Establish ongoing processes to review and update secrets management practices, ensuring they comply with evolving security policies and regulatory requirements.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Activities</a:t>
            </a:r>
            <a:r>
              <a:rPr lang="en-US"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Regular Review of Secrets and Policies</a:t>
            </a:r>
            <a:r>
              <a:rPr lang="en-US" sz="1100">
                <a:solidFill>
                  <a:schemeClr val="dk1"/>
                </a:solidFill>
              </a:rPr>
              <a:t>: Schedule periodic reviews of stored secrets, access policies, and authentication methods to ensure they align with current security standards and the least privilege principle.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Automate Secrets Rotation and Management</a:t>
            </a:r>
            <a:r>
              <a:rPr lang="en-US" sz="1100">
                <a:solidFill>
                  <a:schemeClr val="dk1"/>
                </a:solidFill>
              </a:rPr>
              <a:t>: Implement automation around the rotation of dynamic secrets and the revocation of unused credentials to minimize the risk of secrets being leaked or misused.</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sz="1100">
                <a:solidFill>
                  <a:schemeClr val="dk1"/>
                </a:solidFill>
              </a:rPr>
              <a:t>Training and Awareness</a:t>
            </a:r>
            <a:r>
              <a:rPr lang="en-US" sz="1100">
                <a:solidFill>
                  <a:schemeClr val="dk1"/>
                </a:solidFill>
              </a:rPr>
              <a:t>: Conduct regular training sessions for the development and operations teams on best practices for managing secrets with Vault, including how to securely access and use secrets in applications.</a:t>
            </a:r>
            <a:endParaRPr sz="1100">
              <a:solidFill>
                <a:schemeClr val="dk1"/>
              </a:solidFill>
            </a:endParaRPr>
          </a:p>
          <a:p>
            <a:pPr indent="0" lvl="0" marL="0" rtl="0" algn="ctr">
              <a:spcBef>
                <a:spcPts val="1200"/>
              </a:spcBef>
              <a:spcAft>
                <a:spcPts val="0"/>
              </a:spcAft>
              <a:buNone/>
            </a:pPr>
            <a:r>
              <a:t/>
            </a:r>
            <a:endParaRPr b="1" sz="13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g2687a62b788_1_223"/>
          <p:cNvPicPr preferRelativeResize="0"/>
          <p:nvPr/>
        </p:nvPicPr>
        <p:blipFill rotWithShape="1">
          <a:blip r:embed="rId3">
            <a:alphaModFix/>
          </a:blip>
          <a:srcRect b="0" l="0" r="0" t="0"/>
          <a:stretch/>
        </p:blipFill>
        <p:spPr>
          <a:xfrm>
            <a:off x="9402025" y="76200"/>
            <a:ext cx="2789975" cy="1307351"/>
          </a:xfrm>
          <a:prstGeom prst="rect">
            <a:avLst/>
          </a:prstGeom>
          <a:noFill/>
          <a:ln>
            <a:noFill/>
          </a:ln>
        </p:spPr>
      </p:pic>
      <p:sp>
        <p:nvSpPr>
          <p:cNvPr descr="Helm" id="599" name="Google Shape;599;g2687a62b788_1_223"/>
          <p:cNvSpPr/>
          <p:nvPr/>
        </p:nvSpPr>
        <p:spPr>
          <a:xfrm>
            <a:off x="6316702" y="3630279"/>
            <a:ext cx="305700" cy="21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13 Best Practices for using Helm — Coder Society" id="600" name="Google Shape;600;g2687a62b788_1_223"/>
          <p:cNvPicPr preferRelativeResize="0"/>
          <p:nvPr/>
        </p:nvPicPr>
        <p:blipFill rotWithShape="1">
          <a:blip r:embed="rId4">
            <a:alphaModFix/>
          </a:blip>
          <a:srcRect b="0" l="0" r="0" t="0"/>
          <a:stretch/>
        </p:blipFill>
        <p:spPr>
          <a:xfrm>
            <a:off x="2581250" y="5051051"/>
            <a:ext cx="692100" cy="273771"/>
          </a:xfrm>
          <a:prstGeom prst="rect">
            <a:avLst/>
          </a:prstGeom>
          <a:noFill/>
          <a:ln>
            <a:noFill/>
          </a:ln>
        </p:spPr>
      </p:pic>
      <p:cxnSp>
        <p:nvCxnSpPr>
          <p:cNvPr id="601" name="Google Shape;601;g2687a62b788_1_223"/>
          <p:cNvCxnSpPr/>
          <p:nvPr/>
        </p:nvCxnSpPr>
        <p:spPr>
          <a:xfrm>
            <a:off x="939361" y="2418662"/>
            <a:ext cx="6000" cy="596400"/>
          </a:xfrm>
          <a:prstGeom prst="straightConnector1">
            <a:avLst/>
          </a:prstGeom>
          <a:noFill/>
          <a:ln cap="flat" cmpd="sng" w="28575">
            <a:solidFill>
              <a:srgbClr val="00FF00"/>
            </a:solidFill>
            <a:prstDash val="solid"/>
            <a:round/>
            <a:headEnd len="med" w="med" type="none"/>
            <a:tailEnd len="med" w="med" type="triangle"/>
          </a:ln>
        </p:spPr>
      </p:cxnSp>
      <p:cxnSp>
        <p:nvCxnSpPr>
          <p:cNvPr id="602" name="Google Shape;602;g2687a62b788_1_223"/>
          <p:cNvCxnSpPr/>
          <p:nvPr/>
        </p:nvCxnSpPr>
        <p:spPr>
          <a:xfrm flipH="1">
            <a:off x="975386" y="4131748"/>
            <a:ext cx="23400" cy="377100"/>
          </a:xfrm>
          <a:prstGeom prst="straightConnector1">
            <a:avLst/>
          </a:prstGeom>
          <a:noFill/>
          <a:ln cap="flat" cmpd="sng" w="28575">
            <a:solidFill>
              <a:srgbClr val="00B050"/>
            </a:solidFill>
            <a:prstDash val="solid"/>
            <a:round/>
            <a:headEnd len="med" w="med" type="none"/>
            <a:tailEnd len="med" w="med" type="triangle"/>
          </a:ln>
        </p:spPr>
      </p:cxnSp>
      <p:pic>
        <p:nvPicPr>
          <p:cNvPr descr="10 Web Applications for Small Business | Computer Repair in Kalamazoo" id="603" name="Google Shape;603;g2687a62b788_1_223"/>
          <p:cNvPicPr preferRelativeResize="0"/>
          <p:nvPr/>
        </p:nvPicPr>
        <p:blipFill rotWithShape="1">
          <a:blip r:embed="rId5">
            <a:alphaModFix/>
          </a:blip>
          <a:srcRect b="0" l="0" r="0" t="0"/>
          <a:stretch/>
        </p:blipFill>
        <p:spPr>
          <a:xfrm>
            <a:off x="3224441" y="5902775"/>
            <a:ext cx="713518" cy="637425"/>
          </a:xfrm>
          <a:prstGeom prst="rect">
            <a:avLst/>
          </a:prstGeom>
          <a:noFill/>
          <a:ln>
            <a:noFill/>
          </a:ln>
        </p:spPr>
      </p:pic>
      <p:pic>
        <p:nvPicPr>
          <p:cNvPr id="604" name="Google Shape;604;g2687a62b788_1_223"/>
          <p:cNvPicPr preferRelativeResize="0"/>
          <p:nvPr/>
        </p:nvPicPr>
        <p:blipFill>
          <a:blip r:embed="rId6">
            <a:alphaModFix/>
          </a:blip>
          <a:stretch>
            <a:fillRect/>
          </a:stretch>
        </p:blipFill>
        <p:spPr>
          <a:xfrm>
            <a:off x="101789" y="3027438"/>
            <a:ext cx="1681164" cy="400719"/>
          </a:xfrm>
          <a:prstGeom prst="rect">
            <a:avLst/>
          </a:prstGeom>
          <a:noFill/>
          <a:ln>
            <a:noFill/>
          </a:ln>
        </p:spPr>
      </p:pic>
      <p:pic>
        <p:nvPicPr>
          <p:cNvPr id="605" name="Google Shape;605;g2687a62b788_1_223"/>
          <p:cNvPicPr preferRelativeResize="0"/>
          <p:nvPr/>
        </p:nvPicPr>
        <p:blipFill>
          <a:blip r:embed="rId7">
            <a:alphaModFix/>
          </a:blip>
          <a:stretch>
            <a:fillRect/>
          </a:stretch>
        </p:blipFill>
        <p:spPr>
          <a:xfrm>
            <a:off x="55107" y="1383543"/>
            <a:ext cx="1863579" cy="637424"/>
          </a:xfrm>
          <a:prstGeom prst="rect">
            <a:avLst/>
          </a:prstGeom>
          <a:noFill/>
          <a:ln>
            <a:noFill/>
          </a:ln>
        </p:spPr>
      </p:pic>
      <p:pic>
        <p:nvPicPr>
          <p:cNvPr id="606" name="Google Shape;606;g2687a62b788_1_223"/>
          <p:cNvPicPr preferRelativeResize="0"/>
          <p:nvPr/>
        </p:nvPicPr>
        <p:blipFill>
          <a:blip r:embed="rId8">
            <a:alphaModFix/>
          </a:blip>
          <a:stretch>
            <a:fillRect/>
          </a:stretch>
        </p:blipFill>
        <p:spPr>
          <a:xfrm>
            <a:off x="114883" y="2067454"/>
            <a:ext cx="1863578" cy="489115"/>
          </a:xfrm>
          <a:prstGeom prst="rect">
            <a:avLst/>
          </a:prstGeom>
          <a:noFill/>
          <a:ln>
            <a:noFill/>
          </a:ln>
        </p:spPr>
      </p:pic>
      <p:pic>
        <p:nvPicPr>
          <p:cNvPr id="607" name="Google Shape;607;g2687a62b788_1_223"/>
          <p:cNvPicPr preferRelativeResize="0"/>
          <p:nvPr/>
        </p:nvPicPr>
        <p:blipFill>
          <a:blip r:embed="rId6">
            <a:alphaModFix/>
          </a:blip>
          <a:stretch>
            <a:fillRect/>
          </a:stretch>
        </p:blipFill>
        <p:spPr>
          <a:xfrm>
            <a:off x="138036" y="3731029"/>
            <a:ext cx="1681164" cy="400719"/>
          </a:xfrm>
          <a:prstGeom prst="rect">
            <a:avLst/>
          </a:prstGeom>
          <a:noFill/>
          <a:ln>
            <a:noFill/>
          </a:ln>
        </p:spPr>
      </p:pic>
      <p:pic>
        <p:nvPicPr>
          <p:cNvPr id="608" name="Google Shape;608;g2687a62b788_1_223"/>
          <p:cNvPicPr preferRelativeResize="0"/>
          <p:nvPr/>
        </p:nvPicPr>
        <p:blipFill>
          <a:blip r:embed="rId9">
            <a:alphaModFix/>
          </a:blip>
          <a:stretch>
            <a:fillRect/>
          </a:stretch>
        </p:blipFill>
        <p:spPr>
          <a:xfrm>
            <a:off x="4416462" y="2677854"/>
            <a:ext cx="2543518" cy="1164767"/>
          </a:xfrm>
          <a:prstGeom prst="rect">
            <a:avLst/>
          </a:prstGeom>
          <a:noFill/>
          <a:ln>
            <a:noFill/>
          </a:ln>
        </p:spPr>
      </p:pic>
      <p:sp>
        <p:nvSpPr>
          <p:cNvPr id="609" name="Google Shape;609;g2687a62b788_1_223"/>
          <p:cNvSpPr txBox="1"/>
          <p:nvPr/>
        </p:nvSpPr>
        <p:spPr>
          <a:xfrm>
            <a:off x="3396028" y="1676300"/>
            <a:ext cx="14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Test: go test</a:t>
            </a:r>
            <a:endParaRPr b="1"/>
          </a:p>
        </p:txBody>
      </p:sp>
      <p:sp>
        <p:nvSpPr>
          <p:cNvPr id="610" name="Google Shape;610;g2687a62b788_1_223"/>
          <p:cNvSpPr txBox="1"/>
          <p:nvPr/>
        </p:nvSpPr>
        <p:spPr>
          <a:xfrm>
            <a:off x="5314875" y="1664538"/>
            <a:ext cx="18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Test: maven test</a:t>
            </a:r>
            <a:endParaRPr b="1"/>
          </a:p>
        </p:txBody>
      </p:sp>
      <p:pic>
        <p:nvPicPr>
          <p:cNvPr id="611" name="Google Shape;611;g2687a62b788_1_223"/>
          <p:cNvPicPr preferRelativeResize="0"/>
          <p:nvPr/>
        </p:nvPicPr>
        <p:blipFill>
          <a:blip r:embed="rId10">
            <a:alphaModFix/>
          </a:blip>
          <a:stretch>
            <a:fillRect/>
          </a:stretch>
        </p:blipFill>
        <p:spPr>
          <a:xfrm>
            <a:off x="5426752" y="1305400"/>
            <a:ext cx="1323900" cy="400725"/>
          </a:xfrm>
          <a:prstGeom prst="rect">
            <a:avLst/>
          </a:prstGeom>
          <a:noFill/>
          <a:ln>
            <a:noFill/>
          </a:ln>
        </p:spPr>
      </p:pic>
      <p:pic>
        <p:nvPicPr>
          <p:cNvPr id="612" name="Google Shape;612;g2687a62b788_1_223"/>
          <p:cNvPicPr preferRelativeResize="0"/>
          <p:nvPr/>
        </p:nvPicPr>
        <p:blipFill>
          <a:blip r:embed="rId11">
            <a:alphaModFix/>
          </a:blip>
          <a:stretch>
            <a:fillRect/>
          </a:stretch>
        </p:blipFill>
        <p:spPr>
          <a:xfrm>
            <a:off x="3847057" y="1992760"/>
            <a:ext cx="1207670" cy="419241"/>
          </a:xfrm>
          <a:prstGeom prst="rect">
            <a:avLst/>
          </a:prstGeom>
          <a:noFill/>
          <a:ln>
            <a:noFill/>
          </a:ln>
        </p:spPr>
      </p:pic>
      <p:pic>
        <p:nvPicPr>
          <p:cNvPr id="613" name="Google Shape;613;g2687a62b788_1_223"/>
          <p:cNvPicPr preferRelativeResize="0"/>
          <p:nvPr/>
        </p:nvPicPr>
        <p:blipFill>
          <a:blip r:embed="rId11">
            <a:alphaModFix/>
          </a:blip>
          <a:stretch>
            <a:fillRect/>
          </a:stretch>
        </p:blipFill>
        <p:spPr>
          <a:xfrm>
            <a:off x="5662485" y="1984233"/>
            <a:ext cx="1207670" cy="419241"/>
          </a:xfrm>
          <a:prstGeom prst="rect">
            <a:avLst/>
          </a:prstGeom>
          <a:noFill/>
          <a:ln>
            <a:noFill/>
          </a:ln>
        </p:spPr>
      </p:pic>
      <p:cxnSp>
        <p:nvCxnSpPr>
          <p:cNvPr id="614" name="Google Shape;614;g2687a62b788_1_223"/>
          <p:cNvCxnSpPr/>
          <p:nvPr/>
        </p:nvCxnSpPr>
        <p:spPr>
          <a:xfrm rot="10800000">
            <a:off x="4505241" y="2412982"/>
            <a:ext cx="64500" cy="264000"/>
          </a:xfrm>
          <a:prstGeom prst="straightConnector1">
            <a:avLst/>
          </a:prstGeom>
          <a:noFill/>
          <a:ln cap="flat" cmpd="sng" w="28575">
            <a:solidFill>
              <a:srgbClr val="00B050"/>
            </a:solidFill>
            <a:prstDash val="solid"/>
            <a:round/>
            <a:headEnd len="med" w="med" type="none"/>
            <a:tailEnd len="med" w="med" type="triangle"/>
          </a:ln>
        </p:spPr>
      </p:cxnSp>
      <p:pic>
        <p:nvPicPr>
          <p:cNvPr id="615" name="Google Shape;615;g2687a62b788_1_223"/>
          <p:cNvPicPr preferRelativeResize="0"/>
          <p:nvPr/>
        </p:nvPicPr>
        <p:blipFill>
          <a:blip r:embed="rId12">
            <a:alphaModFix/>
          </a:blip>
          <a:stretch>
            <a:fillRect/>
          </a:stretch>
        </p:blipFill>
        <p:spPr>
          <a:xfrm>
            <a:off x="3302698" y="1234050"/>
            <a:ext cx="1863578" cy="489115"/>
          </a:xfrm>
          <a:prstGeom prst="rect">
            <a:avLst/>
          </a:prstGeom>
          <a:noFill/>
          <a:ln>
            <a:noFill/>
          </a:ln>
        </p:spPr>
      </p:pic>
      <p:pic>
        <p:nvPicPr>
          <p:cNvPr id="616" name="Google Shape;616;g2687a62b788_1_223"/>
          <p:cNvPicPr preferRelativeResize="0"/>
          <p:nvPr/>
        </p:nvPicPr>
        <p:blipFill>
          <a:blip r:embed="rId13">
            <a:alphaModFix/>
          </a:blip>
          <a:stretch>
            <a:fillRect/>
          </a:stretch>
        </p:blipFill>
        <p:spPr>
          <a:xfrm>
            <a:off x="-43375" y="4539948"/>
            <a:ext cx="1863578" cy="545304"/>
          </a:xfrm>
          <a:prstGeom prst="rect">
            <a:avLst/>
          </a:prstGeom>
          <a:noFill/>
          <a:ln>
            <a:noFill/>
          </a:ln>
        </p:spPr>
      </p:pic>
      <p:pic>
        <p:nvPicPr>
          <p:cNvPr id="617" name="Google Shape;617;g2687a62b788_1_223"/>
          <p:cNvPicPr preferRelativeResize="0"/>
          <p:nvPr/>
        </p:nvPicPr>
        <p:blipFill>
          <a:blip r:embed="rId14">
            <a:alphaModFix/>
          </a:blip>
          <a:stretch>
            <a:fillRect/>
          </a:stretch>
        </p:blipFill>
        <p:spPr>
          <a:xfrm>
            <a:off x="61575" y="5610998"/>
            <a:ext cx="2543501" cy="692400"/>
          </a:xfrm>
          <a:prstGeom prst="rect">
            <a:avLst/>
          </a:prstGeom>
          <a:noFill/>
          <a:ln>
            <a:noFill/>
          </a:ln>
        </p:spPr>
      </p:pic>
      <p:pic>
        <p:nvPicPr>
          <p:cNvPr id="618" name="Google Shape;618;g2687a62b788_1_223"/>
          <p:cNvPicPr preferRelativeResize="0"/>
          <p:nvPr/>
        </p:nvPicPr>
        <p:blipFill>
          <a:blip r:embed="rId10">
            <a:alphaModFix/>
          </a:blip>
          <a:stretch>
            <a:fillRect/>
          </a:stretch>
        </p:blipFill>
        <p:spPr>
          <a:xfrm>
            <a:off x="5352125" y="4083925"/>
            <a:ext cx="2051101" cy="368825"/>
          </a:xfrm>
          <a:prstGeom prst="rect">
            <a:avLst/>
          </a:prstGeom>
          <a:noFill/>
          <a:ln>
            <a:noFill/>
          </a:ln>
        </p:spPr>
      </p:pic>
      <p:pic>
        <p:nvPicPr>
          <p:cNvPr id="619" name="Google Shape;619;g2687a62b788_1_223"/>
          <p:cNvPicPr preferRelativeResize="0"/>
          <p:nvPr/>
        </p:nvPicPr>
        <p:blipFill>
          <a:blip r:embed="rId11">
            <a:alphaModFix/>
          </a:blip>
          <a:stretch>
            <a:fillRect/>
          </a:stretch>
        </p:blipFill>
        <p:spPr>
          <a:xfrm>
            <a:off x="3772410" y="4656611"/>
            <a:ext cx="1207672" cy="298161"/>
          </a:xfrm>
          <a:prstGeom prst="rect">
            <a:avLst/>
          </a:prstGeom>
          <a:noFill/>
          <a:ln>
            <a:noFill/>
          </a:ln>
        </p:spPr>
      </p:pic>
      <p:pic>
        <p:nvPicPr>
          <p:cNvPr id="620" name="Google Shape;620;g2687a62b788_1_223"/>
          <p:cNvPicPr preferRelativeResize="0"/>
          <p:nvPr/>
        </p:nvPicPr>
        <p:blipFill>
          <a:blip r:embed="rId11">
            <a:alphaModFix/>
          </a:blip>
          <a:stretch>
            <a:fillRect/>
          </a:stretch>
        </p:blipFill>
        <p:spPr>
          <a:xfrm>
            <a:off x="5587842" y="4650547"/>
            <a:ext cx="1207672" cy="298161"/>
          </a:xfrm>
          <a:prstGeom prst="rect">
            <a:avLst/>
          </a:prstGeom>
          <a:noFill/>
          <a:ln>
            <a:noFill/>
          </a:ln>
        </p:spPr>
      </p:pic>
      <p:pic>
        <p:nvPicPr>
          <p:cNvPr id="621" name="Google Shape;621;g2687a62b788_1_223"/>
          <p:cNvPicPr preferRelativeResize="0"/>
          <p:nvPr/>
        </p:nvPicPr>
        <p:blipFill>
          <a:blip r:embed="rId12">
            <a:alphaModFix/>
          </a:blip>
          <a:stretch>
            <a:fillRect/>
          </a:stretch>
        </p:blipFill>
        <p:spPr>
          <a:xfrm>
            <a:off x="3228050" y="4087775"/>
            <a:ext cx="1863575" cy="377100"/>
          </a:xfrm>
          <a:prstGeom prst="rect">
            <a:avLst/>
          </a:prstGeom>
          <a:noFill/>
          <a:ln>
            <a:noFill/>
          </a:ln>
        </p:spPr>
      </p:pic>
      <p:cxnSp>
        <p:nvCxnSpPr>
          <p:cNvPr id="622" name="Google Shape;622;g2687a62b788_1_223"/>
          <p:cNvCxnSpPr>
            <a:endCxn id="618" idx="0"/>
          </p:cNvCxnSpPr>
          <p:nvPr/>
        </p:nvCxnSpPr>
        <p:spPr>
          <a:xfrm>
            <a:off x="6272975" y="3784525"/>
            <a:ext cx="104700" cy="299400"/>
          </a:xfrm>
          <a:prstGeom prst="straightConnector1">
            <a:avLst/>
          </a:prstGeom>
          <a:noFill/>
          <a:ln cap="flat" cmpd="sng" w="28575">
            <a:solidFill>
              <a:srgbClr val="00B050"/>
            </a:solidFill>
            <a:prstDash val="solid"/>
            <a:round/>
            <a:headEnd len="med" w="med" type="none"/>
            <a:tailEnd len="med" w="med" type="triangle"/>
          </a:ln>
        </p:spPr>
      </p:cxnSp>
      <p:cxnSp>
        <p:nvCxnSpPr>
          <p:cNvPr id="623" name="Google Shape;623;g2687a62b788_1_223"/>
          <p:cNvCxnSpPr/>
          <p:nvPr/>
        </p:nvCxnSpPr>
        <p:spPr>
          <a:xfrm flipH="1">
            <a:off x="4717864" y="3808142"/>
            <a:ext cx="185100" cy="331800"/>
          </a:xfrm>
          <a:prstGeom prst="straightConnector1">
            <a:avLst/>
          </a:prstGeom>
          <a:noFill/>
          <a:ln cap="flat" cmpd="sng" w="28575">
            <a:solidFill>
              <a:srgbClr val="00B050"/>
            </a:solidFill>
            <a:prstDash val="solid"/>
            <a:round/>
            <a:headEnd len="med" w="med" type="none"/>
            <a:tailEnd len="med" w="med" type="triangle"/>
          </a:ln>
        </p:spPr>
      </p:cxnSp>
      <p:pic>
        <p:nvPicPr>
          <p:cNvPr id="624" name="Google Shape;624;g2687a62b788_1_223"/>
          <p:cNvPicPr preferRelativeResize="0"/>
          <p:nvPr/>
        </p:nvPicPr>
        <p:blipFill>
          <a:blip r:embed="rId15">
            <a:alphaModFix/>
          </a:blip>
          <a:stretch>
            <a:fillRect/>
          </a:stretch>
        </p:blipFill>
        <p:spPr>
          <a:xfrm>
            <a:off x="4557325" y="5385175"/>
            <a:ext cx="1681175" cy="521075"/>
          </a:xfrm>
          <a:prstGeom prst="rect">
            <a:avLst/>
          </a:prstGeom>
          <a:noFill/>
          <a:ln cap="flat" cmpd="sng" w="38100">
            <a:solidFill>
              <a:srgbClr val="FF0000"/>
            </a:solidFill>
            <a:prstDash val="solid"/>
            <a:round/>
            <a:headEnd len="sm" w="sm" type="none"/>
            <a:tailEnd len="sm" w="sm" type="none"/>
          </a:ln>
        </p:spPr>
      </p:pic>
      <p:cxnSp>
        <p:nvCxnSpPr>
          <p:cNvPr id="625" name="Google Shape;625;g2687a62b788_1_223"/>
          <p:cNvCxnSpPr/>
          <p:nvPr/>
        </p:nvCxnSpPr>
        <p:spPr>
          <a:xfrm flipH="1" rot="10800000">
            <a:off x="2510716" y="5638088"/>
            <a:ext cx="2129700" cy="141600"/>
          </a:xfrm>
          <a:prstGeom prst="straightConnector1">
            <a:avLst/>
          </a:prstGeom>
          <a:noFill/>
          <a:ln cap="flat" cmpd="sng" w="28575">
            <a:solidFill>
              <a:srgbClr val="FF0000"/>
            </a:solidFill>
            <a:prstDash val="solid"/>
            <a:round/>
            <a:headEnd len="med" w="med" type="none"/>
            <a:tailEnd len="med" w="med" type="triangle"/>
          </a:ln>
        </p:spPr>
      </p:cxnSp>
      <p:cxnSp>
        <p:nvCxnSpPr>
          <p:cNvPr id="626" name="Google Shape;626;g2687a62b788_1_223"/>
          <p:cNvCxnSpPr>
            <a:endCxn id="627" idx="1"/>
          </p:cNvCxnSpPr>
          <p:nvPr/>
        </p:nvCxnSpPr>
        <p:spPr>
          <a:xfrm flipH="1" rot="10800000">
            <a:off x="6258708" y="5578860"/>
            <a:ext cx="605400" cy="15000"/>
          </a:xfrm>
          <a:prstGeom prst="straightConnector1">
            <a:avLst/>
          </a:prstGeom>
          <a:noFill/>
          <a:ln cap="flat" cmpd="sng" w="28575">
            <a:solidFill>
              <a:srgbClr val="FF0000"/>
            </a:solidFill>
            <a:prstDash val="solid"/>
            <a:round/>
            <a:headEnd len="med" w="med" type="none"/>
            <a:tailEnd len="med" w="med" type="triangle"/>
          </a:ln>
        </p:spPr>
      </p:cxnSp>
      <p:pic>
        <p:nvPicPr>
          <p:cNvPr id="628" name="Google Shape;628;g2687a62b788_1_223"/>
          <p:cNvPicPr preferRelativeResize="0"/>
          <p:nvPr/>
        </p:nvPicPr>
        <p:blipFill>
          <a:blip r:embed="rId16">
            <a:alphaModFix/>
          </a:blip>
          <a:stretch>
            <a:fillRect/>
          </a:stretch>
        </p:blipFill>
        <p:spPr>
          <a:xfrm>
            <a:off x="9605130" y="5241967"/>
            <a:ext cx="2543495" cy="578997"/>
          </a:xfrm>
          <a:prstGeom prst="rect">
            <a:avLst/>
          </a:prstGeom>
          <a:noFill/>
          <a:ln cap="flat" cmpd="sng" w="38100">
            <a:solidFill>
              <a:srgbClr val="FF0000"/>
            </a:solidFill>
            <a:prstDash val="solid"/>
            <a:round/>
            <a:headEnd len="sm" w="sm" type="none"/>
            <a:tailEnd len="sm" w="sm" type="none"/>
          </a:ln>
        </p:spPr>
      </p:pic>
      <p:cxnSp>
        <p:nvCxnSpPr>
          <p:cNvPr id="629" name="Google Shape;629;g2687a62b788_1_223"/>
          <p:cNvCxnSpPr>
            <a:endCxn id="628" idx="1"/>
          </p:cNvCxnSpPr>
          <p:nvPr/>
        </p:nvCxnSpPr>
        <p:spPr>
          <a:xfrm>
            <a:off x="8979630" y="5526065"/>
            <a:ext cx="625500" cy="5400"/>
          </a:xfrm>
          <a:prstGeom prst="straightConnector1">
            <a:avLst/>
          </a:prstGeom>
          <a:noFill/>
          <a:ln cap="flat" cmpd="sng" w="28575">
            <a:solidFill>
              <a:srgbClr val="FF0000"/>
            </a:solidFill>
            <a:prstDash val="solid"/>
            <a:round/>
            <a:headEnd len="med" w="med" type="none"/>
            <a:tailEnd len="med" w="med" type="triangle"/>
          </a:ln>
        </p:spPr>
      </p:cxnSp>
      <p:pic>
        <p:nvPicPr>
          <p:cNvPr id="630" name="Google Shape;630;g2687a62b788_1_223"/>
          <p:cNvPicPr preferRelativeResize="0"/>
          <p:nvPr/>
        </p:nvPicPr>
        <p:blipFill>
          <a:blip r:embed="rId16">
            <a:alphaModFix/>
          </a:blip>
          <a:stretch>
            <a:fillRect/>
          </a:stretch>
        </p:blipFill>
        <p:spPr>
          <a:xfrm>
            <a:off x="9048794" y="1409159"/>
            <a:ext cx="2543495" cy="578997"/>
          </a:xfrm>
          <a:prstGeom prst="rect">
            <a:avLst/>
          </a:prstGeom>
          <a:noFill/>
          <a:ln>
            <a:noFill/>
          </a:ln>
        </p:spPr>
      </p:pic>
      <p:pic>
        <p:nvPicPr>
          <p:cNvPr id="631" name="Google Shape;631;g2687a62b788_1_223"/>
          <p:cNvPicPr preferRelativeResize="0"/>
          <p:nvPr/>
        </p:nvPicPr>
        <p:blipFill>
          <a:blip r:embed="rId17">
            <a:alphaModFix/>
          </a:blip>
          <a:stretch>
            <a:fillRect/>
          </a:stretch>
        </p:blipFill>
        <p:spPr>
          <a:xfrm>
            <a:off x="9048812" y="2265877"/>
            <a:ext cx="2543494" cy="419224"/>
          </a:xfrm>
          <a:prstGeom prst="rect">
            <a:avLst/>
          </a:prstGeom>
          <a:noFill/>
          <a:ln>
            <a:noFill/>
          </a:ln>
        </p:spPr>
      </p:pic>
      <p:pic>
        <p:nvPicPr>
          <p:cNvPr id="632" name="Google Shape;632;g2687a62b788_1_223"/>
          <p:cNvPicPr preferRelativeResize="0"/>
          <p:nvPr/>
        </p:nvPicPr>
        <p:blipFill>
          <a:blip r:embed="rId18">
            <a:alphaModFix/>
          </a:blip>
          <a:stretch>
            <a:fillRect/>
          </a:stretch>
        </p:blipFill>
        <p:spPr>
          <a:xfrm>
            <a:off x="8905753" y="2967817"/>
            <a:ext cx="2493674" cy="489115"/>
          </a:xfrm>
          <a:prstGeom prst="rect">
            <a:avLst/>
          </a:prstGeom>
          <a:noFill/>
          <a:ln>
            <a:noFill/>
          </a:ln>
        </p:spPr>
      </p:pic>
      <p:cxnSp>
        <p:nvCxnSpPr>
          <p:cNvPr id="633" name="Google Shape;633;g2687a62b788_1_223"/>
          <p:cNvCxnSpPr>
            <a:endCxn id="630" idx="1"/>
          </p:cNvCxnSpPr>
          <p:nvPr/>
        </p:nvCxnSpPr>
        <p:spPr>
          <a:xfrm flipH="1" rot="10800000">
            <a:off x="6913094" y="1698658"/>
            <a:ext cx="2135700" cy="1005000"/>
          </a:xfrm>
          <a:prstGeom prst="straightConnector1">
            <a:avLst/>
          </a:prstGeom>
          <a:noFill/>
          <a:ln cap="flat" cmpd="sng" w="28575">
            <a:solidFill>
              <a:srgbClr val="00B050"/>
            </a:solidFill>
            <a:prstDash val="solid"/>
            <a:round/>
            <a:headEnd len="med" w="med" type="none"/>
            <a:tailEnd len="med" w="med" type="triangle"/>
          </a:ln>
        </p:spPr>
      </p:cxnSp>
      <p:cxnSp>
        <p:nvCxnSpPr>
          <p:cNvPr id="634" name="Google Shape;634;g2687a62b788_1_223"/>
          <p:cNvCxnSpPr>
            <a:endCxn id="613" idx="2"/>
          </p:cNvCxnSpPr>
          <p:nvPr/>
        </p:nvCxnSpPr>
        <p:spPr>
          <a:xfrm flipH="1" rot="10800000">
            <a:off x="6227020" y="2403474"/>
            <a:ext cx="39300" cy="314100"/>
          </a:xfrm>
          <a:prstGeom prst="straightConnector1">
            <a:avLst/>
          </a:prstGeom>
          <a:noFill/>
          <a:ln cap="flat" cmpd="sng" w="28575">
            <a:solidFill>
              <a:srgbClr val="00B050"/>
            </a:solidFill>
            <a:prstDash val="solid"/>
            <a:round/>
            <a:headEnd len="med" w="med" type="none"/>
            <a:tailEnd len="med" w="med" type="triangle"/>
          </a:ln>
        </p:spPr>
      </p:cxnSp>
      <p:sp>
        <p:nvSpPr>
          <p:cNvPr id="635" name="Google Shape;635;g2687a62b788_1_223"/>
          <p:cNvSpPr txBox="1"/>
          <p:nvPr/>
        </p:nvSpPr>
        <p:spPr>
          <a:xfrm>
            <a:off x="5810869" y="4315839"/>
            <a:ext cx="30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Build .war</a:t>
            </a:r>
            <a:endParaRPr/>
          </a:p>
        </p:txBody>
      </p:sp>
      <p:sp>
        <p:nvSpPr>
          <p:cNvPr id="636" name="Google Shape;636;g2687a62b788_1_223"/>
          <p:cNvSpPr txBox="1"/>
          <p:nvPr/>
        </p:nvSpPr>
        <p:spPr>
          <a:xfrm>
            <a:off x="3881214" y="4303932"/>
            <a:ext cx="30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Build .exe</a:t>
            </a:r>
            <a:endParaRPr/>
          </a:p>
        </p:txBody>
      </p:sp>
      <p:cxnSp>
        <p:nvCxnSpPr>
          <p:cNvPr id="637" name="Google Shape;637;g2687a62b788_1_223"/>
          <p:cNvCxnSpPr>
            <a:stCxn id="638" idx="3"/>
          </p:cNvCxnSpPr>
          <p:nvPr/>
        </p:nvCxnSpPr>
        <p:spPr>
          <a:xfrm>
            <a:off x="8345125" y="3792425"/>
            <a:ext cx="941400" cy="592500"/>
          </a:xfrm>
          <a:prstGeom prst="straightConnector1">
            <a:avLst/>
          </a:prstGeom>
          <a:noFill/>
          <a:ln cap="flat" cmpd="sng" w="28575">
            <a:solidFill>
              <a:srgbClr val="00B050"/>
            </a:solidFill>
            <a:prstDash val="solid"/>
            <a:round/>
            <a:headEnd len="med" w="med" type="none"/>
            <a:tailEnd len="med" w="med" type="triangle"/>
          </a:ln>
        </p:spPr>
      </p:cxnSp>
      <p:sp>
        <p:nvSpPr>
          <p:cNvPr id="639" name="Google Shape;639;g2687a62b788_1_223"/>
          <p:cNvSpPr txBox="1"/>
          <p:nvPr/>
        </p:nvSpPr>
        <p:spPr>
          <a:xfrm>
            <a:off x="2340950" y="564275"/>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(When pull request merged to develop branch)    </a:t>
            </a:r>
            <a:endParaRPr b="1"/>
          </a:p>
        </p:txBody>
      </p:sp>
      <p:pic>
        <p:nvPicPr>
          <p:cNvPr id="640" name="Google Shape;640;g2687a62b788_1_223"/>
          <p:cNvPicPr preferRelativeResize="0"/>
          <p:nvPr/>
        </p:nvPicPr>
        <p:blipFill>
          <a:blip r:embed="rId19">
            <a:alphaModFix/>
          </a:blip>
          <a:stretch>
            <a:fillRect/>
          </a:stretch>
        </p:blipFill>
        <p:spPr>
          <a:xfrm>
            <a:off x="4159566" y="6030750"/>
            <a:ext cx="2977290" cy="738975"/>
          </a:xfrm>
          <a:prstGeom prst="rect">
            <a:avLst/>
          </a:prstGeom>
          <a:noFill/>
          <a:ln>
            <a:noFill/>
          </a:ln>
        </p:spPr>
      </p:pic>
      <p:cxnSp>
        <p:nvCxnSpPr>
          <p:cNvPr id="641" name="Google Shape;641;g2687a62b788_1_223"/>
          <p:cNvCxnSpPr/>
          <p:nvPr/>
        </p:nvCxnSpPr>
        <p:spPr>
          <a:xfrm>
            <a:off x="2528868" y="5815925"/>
            <a:ext cx="1636200" cy="531000"/>
          </a:xfrm>
          <a:prstGeom prst="straightConnector1">
            <a:avLst/>
          </a:prstGeom>
          <a:noFill/>
          <a:ln cap="flat" cmpd="sng" w="28575">
            <a:solidFill>
              <a:schemeClr val="dk2"/>
            </a:solidFill>
            <a:prstDash val="solid"/>
            <a:round/>
            <a:headEnd len="med" w="med" type="none"/>
            <a:tailEnd len="med" w="med" type="triangle"/>
          </a:ln>
        </p:spPr>
      </p:cxnSp>
      <p:cxnSp>
        <p:nvCxnSpPr>
          <p:cNvPr id="642" name="Google Shape;642;g2687a62b788_1_223"/>
          <p:cNvCxnSpPr/>
          <p:nvPr/>
        </p:nvCxnSpPr>
        <p:spPr>
          <a:xfrm flipH="1" rot="10800000">
            <a:off x="2605070" y="4691985"/>
            <a:ext cx="6555300" cy="983700"/>
          </a:xfrm>
          <a:prstGeom prst="straightConnector1">
            <a:avLst/>
          </a:prstGeom>
          <a:noFill/>
          <a:ln cap="flat" cmpd="sng" w="28575">
            <a:solidFill>
              <a:schemeClr val="dk2"/>
            </a:solidFill>
            <a:prstDash val="solid"/>
            <a:round/>
            <a:headEnd len="med" w="med" type="none"/>
            <a:tailEnd len="med" w="med" type="triangle"/>
          </a:ln>
        </p:spPr>
      </p:cxnSp>
      <p:cxnSp>
        <p:nvCxnSpPr>
          <p:cNvPr id="643" name="Google Shape;643;g2687a62b788_1_223"/>
          <p:cNvCxnSpPr/>
          <p:nvPr/>
        </p:nvCxnSpPr>
        <p:spPr>
          <a:xfrm flipH="1">
            <a:off x="1918675" y="5245100"/>
            <a:ext cx="692100" cy="726000"/>
          </a:xfrm>
          <a:prstGeom prst="straightConnector1">
            <a:avLst/>
          </a:prstGeom>
          <a:noFill/>
          <a:ln cap="flat" cmpd="sng" w="28575">
            <a:solidFill>
              <a:schemeClr val="dk2"/>
            </a:solidFill>
            <a:prstDash val="solid"/>
            <a:round/>
            <a:headEnd len="med" w="med" type="none"/>
            <a:tailEnd len="med" w="med" type="triangle"/>
          </a:ln>
        </p:spPr>
      </p:cxnSp>
      <p:cxnSp>
        <p:nvCxnSpPr>
          <p:cNvPr id="644" name="Google Shape;644;g2687a62b788_1_223"/>
          <p:cNvCxnSpPr>
            <a:endCxn id="600" idx="1"/>
          </p:cNvCxnSpPr>
          <p:nvPr/>
        </p:nvCxnSpPr>
        <p:spPr>
          <a:xfrm>
            <a:off x="2046650" y="4763437"/>
            <a:ext cx="534600" cy="424500"/>
          </a:xfrm>
          <a:prstGeom prst="straightConnector1">
            <a:avLst/>
          </a:prstGeom>
          <a:noFill/>
          <a:ln cap="flat" cmpd="sng" w="28575">
            <a:solidFill>
              <a:schemeClr val="dk2"/>
            </a:solidFill>
            <a:prstDash val="solid"/>
            <a:round/>
            <a:headEnd len="med" w="med" type="none"/>
            <a:tailEnd len="med" w="med" type="triangle"/>
          </a:ln>
        </p:spPr>
      </p:cxnSp>
      <p:pic>
        <p:nvPicPr>
          <p:cNvPr id="645" name="Google Shape;645;g2687a62b788_1_223"/>
          <p:cNvPicPr preferRelativeResize="0"/>
          <p:nvPr/>
        </p:nvPicPr>
        <p:blipFill>
          <a:blip r:embed="rId11">
            <a:alphaModFix/>
          </a:blip>
          <a:stretch>
            <a:fillRect/>
          </a:stretch>
        </p:blipFill>
        <p:spPr>
          <a:xfrm>
            <a:off x="10384635" y="3359008"/>
            <a:ext cx="1207670" cy="419241"/>
          </a:xfrm>
          <a:prstGeom prst="rect">
            <a:avLst/>
          </a:prstGeom>
          <a:noFill/>
          <a:ln>
            <a:noFill/>
          </a:ln>
        </p:spPr>
      </p:pic>
      <p:cxnSp>
        <p:nvCxnSpPr>
          <p:cNvPr id="646" name="Google Shape;646;g2687a62b788_1_223"/>
          <p:cNvCxnSpPr>
            <a:stCxn id="647" idx="0"/>
            <a:endCxn id="631" idx="1"/>
          </p:cNvCxnSpPr>
          <p:nvPr/>
        </p:nvCxnSpPr>
        <p:spPr>
          <a:xfrm flipH="1" rot="10800000">
            <a:off x="8258912" y="2475489"/>
            <a:ext cx="789900" cy="289200"/>
          </a:xfrm>
          <a:prstGeom prst="straightConnector1">
            <a:avLst/>
          </a:prstGeom>
          <a:noFill/>
          <a:ln cap="flat" cmpd="sng" w="28575">
            <a:solidFill>
              <a:srgbClr val="00B050"/>
            </a:solidFill>
            <a:prstDash val="solid"/>
            <a:round/>
            <a:headEnd len="med" w="med" type="none"/>
            <a:tailEnd len="med" w="med" type="triangle"/>
          </a:ln>
        </p:spPr>
      </p:cxnSp>
      <p:cxnSp>
        <p:nvCxnSpPr>
          <p:cNvPr id="648" name="Google Shape;648;g2687a62b788_1_223"/>
          <p:cNvCxnSpPr>
            <a:stCxn id="647" idx="0"/>
          </p:cNvCxnSpPr>
          <p:nvPr/>
        </p:nvCxnSpPr>
        <p:spPr>
          <a:xfrm flipH="1">
            <a:off x="6934950" y="2764800"/>
            <a:ext cx="1323900" cy="246600"/>
          </a:xfrm>
          <a:prstGeom prst="straightConnector1">
            <a:avLst/>
          </a:prstGeom>
          <a:noFill/>
          <a:ln cap="flat" cmpd="sng" w="28575">
            <a:solidFill>
              <a:srgbClr val="00B050"/>
            </a:solidFill>
            <a:prstDash val="solid"/>
            <a:round/>
            <a:headEnd len="med" w="med" type="none"/>
            <a:tailEnd len="med" w="med" type="triangle"/>
          </a:ln>
        </p:spPr>
      </p:cxnSp>
      <p:cxnSp>
        <p:nvCxnSpPr>
          <p:cNvPr id="649" name="Google Shape;649;g2687a62b788_1_223"/>
          <p:cNvCxnSpPr>
            <a:stCxn id="638" idx="1"/>
          </p:cNvCxnSpPr>
          <p:nvPr/>
        </p:nvCxnSpPr>
        <p:spPr>
          <a:xfrm rot="10800000">
            <a:off x="6924050" y="3505925"/>
            <a:ext cx="478800" cy="286500"/>
          </a:xfrm>
          <a:prstGeom prst="straightConnector1">
            <a:avLst/>
          </a:prstGeom>
          <a:noFill/>
          <a:ln cap="flat" cmpd="sng" w="28575">
            <a:solidFill>
              <a:srgbClr val="00B050"/>
            </a:solidFill>
            <a:prstDash val="solid"/>
            <a:round/>
            <a:headEnd len="med" w="med" type="none"/>
            <a:tailEnd len="med" w="med" type="none"/>
          </a:ln>
        </p:spPr>
      </p:cxnSp>
      <p:sp>
        <p:nvSpPr>
          <p:cNvPr id="650" name="Google Shape;650;g2687a62b788_1_223"/>
          <p:cNvSpPr/>
          <p:nvPr/>
        </p:nvSpPr>
        <p:spPr>
          <a:xfrm>
            <a:off x="1066013" y="26030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651" name="Google Shape;651;g2687a62b788_1_223"/>
          <p:cNvSpPr/>
          <p:nvPr/>
        </p:nvSpPr>
        <p:spPr>
          <a:xfrm>
            <a:off x="2416275" y="293887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652" name="Google Shape;652;g2687a62b788_1_223"/>
          <p:cNvSpPr/>
          <p:nvPr/>
        </p:nvSpPr>
        <p:spPr>
          <a:xfrm>
            <a:off x="8026850" y="29372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6</a:t>
            </a:r>
            <a:endParaRPr sz="1000"/>
          </a:p>
        </p:txBody>
      </p:sp>
      <p:sp>
        <p:nvSpPr>
          <p:cNvPr id="653" name="Google Shape;653;g2687a62b788_1_223"/>
          <p:cNvSpPr/>
          <p:nvPr/>
        </p:nvSpPr>
        <p:spPr>
          <a:xfrm>
            <a:off x="6224825" y="9940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a:t>
            </a:r>
            <a:endParaRPr sz="1000"/>
          </a:p>
        </p:txBody>
      </p:sp>
      <p:sp>
        <p:nvSpPr>
          <p:cNvPr id="654" name="Google Shape;654;g2687a62b788_1_223"/>
          <p:cNvSpPr/>
          <p:nvPr/>
        </p:nvSpPr>
        <p:spPr>
          <a:xfrm>
            <a:off x="4006988" y="9267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sp>
        <p:nvSpPr>
          <p:cNvPr id="655" name="Google Shape;655;g2687a62b788_1_223"/>
          <p:cNvSpPr/>
          <p:nvPr/>
        </p:nvSpPr>
        <p:spPr>
          <a:xfrm>
            <a:off x="7806613" y="2037063"/>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656" name="Google Shape;656;g2687a62b788_1_223"/>
          <p:cNvSpPr/>
          <p:nvPr/>
        </p:nvSpPr>
        <p:spPr>
          <a:xfrm>
            <a:off x="8332538" y="24742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7</a:t>
            </a:r>
            <a:endParaRPr sz="1000"/>
          </a:p>
        </p:txBody>
      </p:sp>
      <p:sp>
        <p:nvSpPr>
          <p:cNvPr id="657" name="Google Shape;657;g2687a62b788_1_223"/>
          <p:cNvSpPr/>
          <p:nvPr/>
        </p:nvSpPr>
        <p:spPr>
          <a:xfrm>
            <a:off x="7340550" y="27291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8</a:t>
            </a:r>
            <a:endParaRPr sz="1000"/>
          </a:p>
        </p:txBody>
      </p:sp>
      <p:sp>
        <p:nvSpPr>
          <p:cNvPr id="658" name="Google Shape;658;g2687a62b788_1_223"/>
          <p:cNvSpPr/>
          <p:nvPr/>
        </p:nvSpPr>
        <p:spPr>
          <a:xfrm>
            <a:off x="3251975" y="40378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9</a:t>
            </a:r>
            <a:endParaRPr sz="1000"/>
          </a:p>
        </p:txBody>
      </p:sp>
      <p:sp>
        <p:nvSpPr>
          <p:cNvPr id="659" name="Google Shape;659;g2687a62b788_1_223"/>
          <p:cNvSpPr/>
          <p:nvPr/>
        </p:nvSpPr>
        <p:spPr>
          <a:xfrm>
            <a:off x="1066025" y="416995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14</a:t>
            </a:r>
            <a:endParaRPr sz="1000"/>
          </a:p>
        </p:txBody>
      </p:sp>
      <p:sp>
        <p:nvSpPr>
          <p:cNvPr id="660" name="Google Shape;660;g2687a62b788_1_223"/>
          <p:cNvSpPr/>
          <p:nvPr/>
        </p:nvSpPr>
        <p:spPr>
          <a:xfrm>
            <a:off x="3472400" y="3386088"/>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12</a:t>
            </a:r>
            <a:endParaRPr sz="1000"/>
          </a:p>
        </p:txBody>
      </p:sp>
      <p:sp>
        <p:nvSpPr>
          <p:cNvPr id="661" name="Google Shape;661;g2687a62b788_1_223"/>
          <p:cNvSpPr/>
          <p:nvPr/>
        </p:nvSpPr>
        <p:spPr>
          <a:xfrm>
            <a:off x="2268875" y="359970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13</a:t>
            </a:r>
            <a:endParaRPr sz="1000"/>
          </a:p>
        </p:txBody>
      </p:sp>
      <p:sp>
        <p:nvSpPr>
          <p:cNvPr id="662" name="Google Shape;662;g2687a62b788_1_223"/>
          <p:cNvSpPr/>
          <p:nvPr/>
        </p:nvSpPr>
        <p:spPr>
          <a:xfrm>
            <a:off x="8518850" y="3873875"/>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11</a:t>
            </a:r>
            <a:endParaRPr sz="1000"/>
          </a:p>
        </p:txBody>
      </p:sp>
      <p:cxnSp>
        <p:nvCxnSpPr>
          <p:cNvPr id="663" name="Google Shape;663;g2687a62b788_1_223"/>
          <p:cNvCxnSpPr>
            <a:stCxn id="604" idx="3"/>
            <a:endCxn id="608" idx="1"/>
          </p:cNvCxnSpPr>
          <p:nvPr/>
        </p:nvCxnSpPr>
        <p:spPr>
          <a:xfrm>
            <a:off x="1782953" y="3227797"/>
            <a:ext cx="2633400" cy="32400"/>
          </a:xfrm>
          <a:prstGeom prst="straightConnector1">
            <a:avLst/>
          </a:prstGeom>
          <a:noFill/>
          <a:ln cap="flat" cmpd="sng" w="28575">
            <a:solidFill>
              <a:srgbClr val="00B050"/>
            </a:solidFill>
            <a:prstDash val="solid"/>
            <a:round/>
            <a:headEnd len="med" w="med" type="none"/>
            <a:tailEnd len="med" w="med" type="triangle"/>
          </a:ln>
        </p:spPr>
      </p:cxnSp>
      <p:cxnSp>
        <p:nvCxnSpPr>
          <p:cNvPr id="664" name="Google Shape;664;g2687a62b788_1_223"/>
          <p:cNvCxnSpPr/>
          <p:nvPr/>
        </p:nvCxnSpPr>
        <p:spPr>
          <a:xfrm flipH="1" rot="10800000">
            <a:off x="3253150" y="3513400"/>
            <a:ext cx="1145100" cy="267300"/>
          </a:xfrm>
          <a:prstGeom prst="straightConnector1">
            <a:avLst/>
          </a:prstGeom>
          <a:noFill/>
          <a:ln cap="flat" cmpd="sng" w="28575">
            <a:solidFill>
              <a:srgbClr val="00B050"/>
            </a:solidFill>
            <a:prstDash val="solid"/>
            <a:round/>
            <a:headEnd len="med" w="med" type="none"/>
            <a:tailEnd len="med" w="med" type="triangle"/>
          </a:ln>
        </p:spPr>
      </p:cxnSp>
      <p:cxnSp>
        <p:nvCxnSpPr>
          <p:cNvPr id="665" name="Google Shape;665;g2687a62b788_1_223"/>
          <p:cNvCxnSpPr>
            <a:endCxn id="607" idx="3"/>
          </p:cNvCxnSpPr>
          <p:nvPr/>
        </p:nvCxnSpPr>
        <p:spPr>
          <a:xfrm flipH="1">
            <a:off x="1819200" y="3791588"/>
            <a:ext cx="1499700" cy="139800"/>
          </a:xfrm>
          <a:prstGeom prst="straightConnector1">
            <a:avLst/>
          </a:prstGeom>
          <a:noFill/>
          <a:ln cap="flat" cmpd="sng" w="28575">
            <a:solidFill>
              <a:srgbClr val="00B050"/>
            </a:solidFill>
            <a:prstDash val="solid"/>
            <a:round/>
            <a:headEnd len="med" w="med" type="none"/>
            <a:tailEnd len="med" w="med" type="triangle"/>
          </a:ln>
        </p:spPr>
      </p:cxnSp>
      <p:sp>
        <p:nvSpPr>
          <p:cNvPr id="666" name="Google Shape;666;g2687a62b788_1_223"/>
          <p:cNvSpPr/>
          <p:nvPr/>
        </p:nvSpPr>
        <p:spPr>
          <a:xfrm>
            <a:off x="3648038" y="5130538"/>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17</a:t>
            </a:r>
            <a:endParaRPr sz="1000"/>
          </a:p>
        </p:txBody>
      </p:sp>
      <p:sp>
        <p:nvSpPr>
          <p:cNvPr id="667" name="Google Shape;667;g2687a62b788_1_223"/>
          <p:cNvSpPr/>
          <p:nvPr/>
        </p:nvSpPr>
        <p:spPr>
          <a:xfrm>
            <a:off x="1820200" y="5324825"/>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16</a:t>
            </a:r>
            <a:endParaRPr sz="1000"/>
          </a:p>
        </p:txBody>
      </p:sp>
      <p:sp>
        <p:nvSpPr>
          <p:cNvPr id="668" name="Google Shape;668;g2687a62b788_1_223"/>
          <p:cNvSpPr/>
          <p:nvPr/>
        </p:nvSpPr>
        <p:spPr>
          <a:xfrm>
            <a:off x="1820200" y="460535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15</a:t>
            </a:r>
            <a:endParaRPr sz="1000"/>
          </a:p>
        </p:txBody>
      </p:sp>
      <p:sp>
        <p:nvSpPr>
          <p:cNvPr id="669" name="Google Shape;669;g2687a62b788_1_223"/>
          <p:cNvSpPr/>
          <p:nvPr/>
        </p:nvSpPr>
        <p:spPr>
          <a:xfrm>
            <a:off x="2721975" y="599800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18</a:t>
            </a:r>
            <a:endParaRPr sz="1000"/>
          </a:p>
        </p:txBody>
      </p:sp>
      <p:sp>
        <p:nvSpPr>
          <p:cNvPr id="670" name="Google Shape;670;g2687a62b788_1_223"/>
          <p:cNvSpPr/>
          <p:nvPr/>
        </p:nvSpPr>
        <p:spPr>
          <a:xfrm>
            <a:off x="6556613" y="3913338"/>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10</a:t>
            </a:r>
            <a:endParaRPr sz="1000"/>
          </a:p>
        </p:txBody>
      </p:sp>
      <p:sp>
        <p:nvSpPr>
          <p:cNvPr id="671" name="Google Shape;671;g2687a62b788_1_223"/>
          <p:cNvSpPr/>
          <p:nvPr/>
        </p:nvSpPr>
        <p:spPr>
          <a:xfrm>
            <a:off x="3762488" y="5570925"/>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672" name="Google Shape;672;g2687a62b788_1_223"/>
          <p:cNvSpPr/>
          <p:nvPr/>
        </p:nvSpPr>
        <p:spPr>
          <a:xfrm>
            <a:off x="6398438" y="5245100"/>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673" name="Google Shape;673;g2687a62b788_1_223"/>
          <p:cNvSpPr/>
          <p:nvPr/>
        </p:nvSpPr>
        <p:spPr>
          <a:xfrm>
            <a:off x="9071638" y="5200038"/>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pic>
        <p:nvPicPr>
          <p:cNvPr id="638" name="Google Shape;638;g2687a62b788_1_223"/>
          <p:cNvPicPr preferRelativeResize="0"/>
          <p:nvPr/>
        </p:nvPicPr>
        <p:blipFill>
          <a:blip r:embed="rId20">
            <a:alphaModFix/>
          </a:blip>
          <a:stretch>
            <a:fillRect/>
          </a:stretch>
        </p:blipFill>
        <p:spPr>
          <a:xfrm>
            <a:off x="7402850" y="3336275"/>
            <a:ext cx="942275" cy="912300"/>
          </a:xfrm>
          <a:prstGeom prst="rect">
            <a:avLst/>
          </a:prstGeom>
          <a:noFill/>
          <a:ln>
            <a:noFill/>
          </a:ln>
        </p:spPr>
      </p:pic>
      <p:pic>
        <p:nvPicPr>
          <p:cNvPr id="674" name="Google Shape;674;g2687a62b788_1_223"/>
          <p:cNvPicPr preferRelativeResize="0"/>
          <p:nvPr/>
        </p:nvPicPr>
        <p:blipFill>
          <a:blip r:embed="rId21">
            <a:alphaModFix/>
          </a:blip>
          <a:stretch>
            <a:fillRect/>
          </a:stretch>
        </p:blipFill>
        <p:spPr>
          <a:xfrm>
            <a:off x="6864099" y="5371300"/>
            <a:ext cx="2129700" cy="384000"/>
          </a:xfrm>
          <a:prstGeom prst="rect">
            <a:avLst/>
          </a:prstGeom>
          <a:noFill/>
          <a:ln cap="flat" cmpd="sng" w="28575">
            <a:solidFill>
              <a:srgbClr val="FF0000"/>
            </a:solidFill>
            <a:prstDash val="solid"/>
            <a:round/>
            <a:headEnd len="sm" w="sm" type="none"/>
            <a:tailEnd len="sm" w="sm" type="none"/>
          </a:ln>
        </p:spPr>
      </p:pic>
      <p:cxnSp>
        <p:nvCxnSpPr>
          <p:cNvPr id="675" name="Google Shape;675;g2687a62b788_1_223"/>
          <p:cNvCxnSpPr>
            <a:endCxn id="632" idx="1"/>
          </p:cNvCxnSpPr>
          <p:nvPr/>
        </p:nvCxnSpPr>
        <p:spPr>
          <a:xfrm flipH="1" rot="10800000">
            <a:off x="6959953" y="3212375"/>
            <a:ext cx="1945800" cy="48000"/>
          </a:xfrm>
          <a:prstGeom prst="straightConnector1">
            <a:avLst/>
          </a:prstGeom>
          <a:noFill/>
          <a:ln cap="flat" cmpd="sng" w="28575">
            <a:solidFill>
              <a:srgbClr val="00B050"/>
            </a:solidFill>
            <a:prstDash val="solid"/>
            <a:round/>
            <a:headEnd len="med" w="med" type="none"/>
            <a:tailEnd len="med" w="med" type="triangle"/>
          </a:ln>
        </p:spPr>
      </p:cxnSp>
      <p:pic>
        <p:nvPicPr>
          <p:cNvPr id="676" name="Google Shape;676;g2687a62b788_1_223"/>
          <p:cNvPicPr preferRelativeResize="0"/>
          <p:nvPr/>
        </p:nvPicPr>
        <p:blipFill>
          <a:blip r:embed="rId22">
            <a:alphaModFix/>
          </a:blip>
          <a:stretch>
            <a:fillRect/>
          </a:stretch>
        </p:blipFill>
        <p:spPr>
          <a:xfrm>
            <a:off x="9184200" y="4248569"/>
            <a:ext cx="1060675" cy="637425"/>
          </a:xfrm>
          <a:prstGeom prst="rect">
            <a:avLst/>
          </a:prstGeom>
          <a:noFill/>
          <a:ln>
            <a:noFill/>
          </a:ln>
        </p:spPr>
      </p:pic>
      <p:pic>
        <p:nvPicPr>
          <p:cNvPr id="677" name="Google Shape;677;g2687a62b788_1_223"/>
          <p:cNvPicPr preferRelativeResize="0"/>
          <p:nvPr/>
        </p:nvPicPr>
        <p:blipFill>
          <a:blip r:embed="rId23">
            <a:alphaModFix/>
          </a:blip>
          <a:stretch>
            <a:fillRect/>
          </a:stretch>
        </p:blipFill>
        <p:spPr>
          <a:xfrm>
            <a:off x="-9" y="3"/>
            <a:ext cx="2035914" cy="727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g2687a62b788_1_306"/>
          <p:cNvPicPr preferRelativeResize="0"/>
          <p:nvPr/>
        </p:nvPicPr>
        <p:blipFill rotWithShape="1">
          <a:blip r:embed="rId3">
            <a:alphaModFix/>
          </a:blip>
          <a:srcRect b="0" l="0" r="0" t="0"/>
          <a:stretch/>
        </p:blipFill>
        <p:spPr>
          <a:xfrm>
            <a:off x="10516500" y="0"/>
            <a:ext cx="1675500" cy="837750"/>
          </a:xfrm>
          <a:prstGeom prst="rect">
            <a:avLst/>
          </a:prstGeom>
          <a:noFill/>
          <a:ln>
            <a:noFill/>
          </a:ln>
        </p:spPr>
      </p:pic>
      <p:sp>
        <p:nvSpPr>
          <p:cNvPr id="683" name="Google Shape;683;g2687a62b788_1_306"/>
          <p:cNvSpPr txBox="1"/>
          <p:nvPr/>
        </p:nvSpPr>
        <p:spPr>
          <a:xfrm>
            <a:off x="2417900" y="0"/>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(When pull request merged to develop branch)    </a:t>
            </a:r>
            <a:endParaRPr b="1"/>
          </a:p>
        </p:txBody>
      </p:sp>
      <p:sp>
        <p:nvSpPr>
          <p:cNvPr id="684" name="Google Shape;684;g2687a62b788_1_306"/>
          <p:cNvSpPr/>
          <p:nvPr/>
        </p:nvSpPr>
        <p:spPr>
          <a:xfrm>
            <a:off x="76925" y="824275"/>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 pull request (PR) is merged in the develop branch (develop is the main branch for development and accept only code change by pull request)</a:t>
            </a:r>
            <a:endParaRPr/>
          </a:p>
        </p:txBody>
      </p:sp>
      <p:sp>
        <p:nvSpPr>
          <p:cNvPr id="685" name="Google Shape;685;g2687a62b788_1_306"/>
          <p:cNvSpPr/>
          <p:nvPr/>
        </p:nvSpPr>
        <p:spPr>
          <a:xfrm>
            <a:off x="0" y="1975600"/>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notice the change on stormer repository via a preset webhook then clone the repository</a:t>
            </a:r>
            <a:endParaRPr/>
          </a:p>
        </p:txBody>
      </p:sp>
      <p:sp>
        <p:nvSpPr>
          <p:cNvPr id="686" name="Google Shape;686;g2687a62b788_1_306"/>
          <p:cNvSpPr/>
          <p:nvPr/>
        </p:nvSpPr>
        <p:spPr>
          <a:xfrm>
            <a:off x="0" y="4294300"/>
            <a:ext cx="112872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Jenkins           use the docker agent to launch a golang            container to scan the all go                    code         </a:t>
            </a:r>
            <a:endParaRPr/>
          </a:p>
        </p:txBody>
      </p:sp>
      <p:sp>
        <p:nvSpPr>
          <p:cNvPr id="687" name="Google Shape;687;g2687a62b788_1_306"/>
          <p:cNvSpPr/>
          <p:nvPr/>
        </p:nvSpPr>
        <p:spPr>
          <a:xfrm>
            <a:off x="186788" y="6687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688" name="Google Shape;688;g2687a62b788_1_306"/>
          <p:cNvSpPr/>
          <p:nvPr/>
        </p:nvSpPr>
        <p:spPr>
          <a:xfrm>
            <a:off x="-12" y="18212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pic>
        <p:nvPicPr>
          <p:cNvPr id="689" name="Google Shape;689;g2687a62b788_1_306"/>
          <p:cNvPicPr preferRelativeResize="0"/>
          <p:nvPr/>
        </p:nvPicPr>
        <p:blipFill>
          <a:blip r:embed="rId4">
            <a:alphaModFix/>
          </a:blip>
          <a:stretch>
            <a:fillRect/>
          </a:stretch>
        </p:blipFill>
        <p:spPr>
          <a:xfrm>
            <a:off x="9130388" y="4463288"/>
            <a:ext cx="2096954" cy="574325"/>
          </a:xfrm>
          <a:prstGeom prst="rect">
            <a:avLst/>
          </a:prstGeom>
          <a:noFill/>
          <a:ln>
            <a:noFill/>
          </a:ln>
        </p:spPr>
      </p:pic>
      <p:sp>
        <p:nvSpPr>
          <p:cNvPr id="690" name="Google Shape;690;g2687a62b788_1_306"/>
          <p:cNvSpPr/>
          <p:nvPr/>
        </p:nvSpPr>
        <p:spPr>
          <a:xfrm>
            <a:off x="131900" y="3134938"/>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Jenkins send build start notification on </a:t>
            </a:r>
            <a:endParaRPr/>
          </a:p>
        </p:txBody>
      </p:sp>
      <p:pic>
        <p:nvPicPr>
          <p:cNvPr id="691" name="Google Shape;691;g2687a62b788_1_306"/>
          <p:cNvPicPr preferRelativeResize="0"/>
          <p:nvPr/>
        </p:nvPicPr>
        <p:blipFill>
          <a:blip r:embed="rId5">
            <a:alphaModFix/>
          </a:blip>
          <a:stretch>
            <a:fillRect/>
          </a:stretch>
        </p:blipFill>
        <p:spPr>
          <a:xfrm>
            <a:off x="76935" y="2201747"/>
            <a:ext cx="873918" cy="400200"/>
          </a:xfrm>
          <a:prstGeom prst="rect">
            <a:avLst/>
          </a:prstGeom>
          <a:noFill/>
          <a:ln>
            <a:noFill/>
          </a:ln>
        </p:spPr>
      </p:pic>
      <p:pic>
        <p:nvPicPr>
          <p:cNvPr id="692" name="Google Shape;692;g2687a62b788_1_306"/>
          <p:cNvPicPr preferRelativeResize="0"/>
          <p:nvPr/>
        </p:nvPicPr>
        <p:blipFill>
          <a:blip r:embed="rId5">
            <a:alphaModFix/>
          </a:blip>
          <a:stretch>
            <a:fillRect/>
          </a:stretch>
        </p:blipFill>
        <p:spPr>
          <a:xfrm>
            <a:off x="194260" y="3390997"/>
            <a:ext cx="873918" cy="400200"/>
          </a:xfrm>
          <a:prstGeom prst="rect">
            <a:avLst/>
          </a:prstGeom>
          <a:noFill/>
          <a:ln>
            <a:noFill/>
          </a:ln>
        </p:spPr>
      </p:pic>
      <p:pic>
        <p:nvPicPr>
          <p:cNvPr id="693" name="Google Shape;693;g2687a62b788_1_306"/>
          <p:cNvPicPr preferRelativeResize="0"/>
          <p:nvPr/>
        </p:nvPicPr>
        <p:blipFill>
          <a:blip r:embed="rId6">
            <a:alphaModFix/>
          </a:blip>
          <a:stretch>
            <a:fillRect/>
          </a:stretch>
        </p:blipFill>
        <p:spPr>
          <a:xfrm>
            <a:off x="4749449" y="3357378"/>
            <a:ext cx="1457570" cy="331800"/>
          </a:xfrm>
          <a:prstGeom prst="rect">
            <a:avLst/>
          </a:prstGeom>
          <a:noFill/>
          <a:ln>
            <a:noFill/>
          </a:ln>
        </p:spPr>
      </p:pic>
      <p:pic>
        <p:nvPicPr>
          <p:cNvPr id="694" name="Google Shape;694;g2687a62b788_1_306"/>
          <p:cNvPicPr preferRelativeResize="0"/>
          <p:nvPr/>
        </p:nvPicPr>
        <p:blipFill>
          <a:blip r:embed="rId5">
            <a:alphaModFix/>
          </a:blip>
          <a:stretch>
            <a:fillRect/>
          </a:stretch>
        </p:blipFill>
        <p:spPr>
          <a:xfrm>
            <a:off x="76935" y="4571960"/>
            <a:ext cx="873918" cy="400200"/>
          </a:xfrm>
          <a:prstGeom prst="rect">
            <a:avLst/>
          </a:prstGeom>
          <a:noFill/>
          <a:ln>
            <a:noFill/>
          </a:ln>
        </p:spPr>
      </p:pic>
      <p:pic>
        <p:nvPicPr>
          <p:cNvPr id="695" name="Google Shape;695;g2687a62b788_1_306"/>
          <p:cNvPicPr preferRelativeResize="0"/>
          <p:nvPr/>
        </p:nvPicPr>
        <p:blipFill>
          <a:blip r:embed="rId7">
            <a:alphaModFix/>
          </a:blip>
          <a:stretch>
            <a:fillRect/>
          </a:stretch>
        </p:blipFill>
        <p:spPr>
          <a:xfrm>
            <a:off x="3959229" y="6328431"/>
            <a:ext cx="873925" cy="170737"/>
          </a:xfrm>
          <a:prstGeom prst="rect">
            <a:avLst/>
          </a:prstGeom>
          <a:noFill/>
          <a:ln>
            <a:noFill/>
          </a:ln>
        </p:spPr>
      </p:pic>
      <p:pic>
        <p:nvPicPr>
          <p:cNvPr id="696" name="Google Shape;696;g2687a62b788_1_306"/>
          <p:cNvPicPr preferRelativeResize="0"/>
          <p:nvPr/>
        </p:nvPicPr>
        <p:blipFill>
          <a:blip r:embed="rId8">
            <a:alphaModFix/>
          </a:blip>
          <a:stretch>
            <a:fillRect/>
          </a:stretch>
        </p:blipFill>
        <p:spPr>
          <a:xfrm>
            <a:off x="6954375" y="4624599"/>
            <a:ext cx="958975" cy="251700"/>
          </a:xfrm>
          <a:prstGeom prst="rect">
            <a:avLst/>
          </a:prstGeom>
          <a:noFill/>
          <a:ln>
            <a:noFill/>
          </a:ln>
        </p:spPr>
      </p:pic>
      <p:sp>
        <p:nvSpPr>
          <p:cNvPr id="697" name="Google Shape;697;g2687a62b788_1_306"/>
          <p:cNvSpPr/>
          <p:nvPr/>
        </p:nvSpPr>
        <p:spPr>
          <a:xfrm>
            <a:off x="186788" y="29735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698" name="Google Shape;698;g2687a62b788_1_306"/>
          <p:cNvSpPr/>
          <p:nvPr/>
        </p:nvSpPr>
        <p:spPr>
          <a:xfrm>
            <a:off x="-12" y="414370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sp>
        <p:nvSpPr>
          <p:cNvPr id="699" name="Google Shape;699;g2687a62b788_1_306"/>
          <p:cNvSpPr/>
          <p:nvPr/>
        </p:nvSpPr>
        <p:spPr>
          <a:xfrm>
            <a:off x="76925" y="5649050"/>
            <a:ext cx="11583900" cy="11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Jenkins           use the docker agent to launch a                                 container to scan the all                    code </a:t>
            </a:r>
            <a:endParaRPr/>
          </a:p>
        </p:txBody>
      </p:sp>
      <p:pic>
        <p:nvPicPr>
          <p:cNvPr id="700" name="Google Shape;700;g2687a62b788_1_306"/>
          <p:cNvPicPr preferRelativeResize="0"/>
          <p:nvPr/>
        </p:nvPicPr>
        <p:blipFill>
          <a:blip r:embed="rId5">
            <a:alphaModFix/>
          </a:blip>
          <a:stretch>
            <a:fillRect/>
          </a:stretch>
        </p:blipFill>
        <p:spPr>
          <a:xfrm>
            <a:off x="194260" y="6107672"/>
            <a:ext cx="873918" cy="400200"/>
          </a:xfrm>
          <a:prstGeom prst="rect">
            <a:avLst/>
          </a:prstGeom>
          <a:noFill/>
          <a:ln>
            <a:noFill/>
          </a:ln>
        </p:spPr>
      </p:pic>
      <p:pic>
        <p:nvPicPr>
          <p:cNvPr id="701" name="Google Shape;701;g2687a62b788_1_306"/>
          <p:cNvPicPr preferRelativeResize="0"/>
          <p:nvPr/>
        </p:nvPicPr>
        <p:blipFill>
          <a:blip r:embed="rId7">
            <a:alphaModFix/>
          </a:blip>
          <a:stretch>
            <a:fillRect/>
          </a:stretch>
        </p:blipFill>
        <p:spPr>
          <a:xfrm>
            <a:off x="4050298" y="6107400"/>
            <a:ext cx="1362050" cy="400725"/>
          </a:xfrm>
          <a:prstGeom prst="rect">
            <a:avLst/>
          </a:prstGeom>
          <a:noFill/>
          <a:ln>
            <a:noFill/>
          </a:ln>
        </p:spPr>
      </p:pic>
      <p:pic>
        <p:nvPicPr>
          <p:cNvPr id="702" name="Google Shape;702;g2687a62b788_1_306"/>
          <p:cNvPicPr preferRelativeResize="0"/>
          <p:nvPr/>
        </p:nvPicPr>
        <p:blipFill>
          <a:blip r:embed="rId9">
            <a:alphaModFix/>
          </a:blip>
          <a:stretch>
            <a:fillRect/>
          </a:stretch>
        </p:blipFill>
        <p:spPr>
          <a:xfrm>
            <a:off x="3740325" y="4540588"/>
            <a:ext cx="1180751" cy="518500"/>
          </a:xfrm>
          <a:prstGeom prst="rect">
            <a:avLst/>
          </a:prstGeom>
          <a:noFill/>
          <a:ln>
            <a:noFill/>
          </a:ln>
        </p:spPr>
      </p:pic>
      <p:pic>
        <p:nvPicPr>
          <p:cNvPr id="703" name="Google Shape;703;g2687a62b788_1_306"/>
          <p:cNvPicPr preferRelativeResize="0"/>
          <p:nvPr/>
        </p:nvPicPr>
        <p:blipFill>
          <a:blip r:embed="rId10">
            <a:alphaModFix/>
          </a:blip>
          <a:stretch>
            <a:fillRect/>
          </a:stretch>
        </p:blipFill>
        <p:spPr>
          <a:xfrm>
            <a:off x="7524837" y="6048516"/>
            <a:ext cx="779129" cy="518475"/>
          </a:xfrm>
          <a:prstGeom prst="rect">
            <a:avLst/>
          </a:prstGeom>
          <a:noFill/>
          <a:ln>
            <a:noFill/>
          </a:ln>
        </p:spPr>
      </p:pic>
      <p:pic>
        <p:nvPicPr>
          <p:cNvPr id="704" name="Google Shape;704;g2687a62b788_1_306"/>
          <p:cNvPicPr preferRelativeResize="0"/>
          <p:nvPr/>
        </p:nvPicPr>
        <p:blipFill>
          <a:blip r:embed="rId11">
            <a:alphaModFix/>
          </a:blip>
          <a:stretch>
            <a:fillRect/>
          </a:stretch>
        </p:blipFill>
        <p:spPr>
          <a:xfrm>
            <a:off x="10100100" y="6328432"/>
            <a:ext cx="1362050" cy="460693"/>
          </a:xfrm>
          <a:prstGeom prst="rect">
            <a:avLst/>
          </a:prstGeom>
          <a:noFill/>
          <a:ln>
            <a:noFill/>
          </a:ln>
        </p:spPr>
      </p:pic>
      <p:pic>
        <p:nvPicPr>
          <p:cNvPr id="705" name="Google Shape;705;g2687a62b788_1_306"/>
          <p:cNvPicPr preferRelativeResize="0"/>
          <p:nvPr/>
        </p:nvPicPr>
        <p:blipFill>
          <a:blip r:embed="rId12">
            <a:alphaModFix/>
          </a:blip>
          <a:stretch>
            <a:fillRect/>
          </a:stretch>
        </p:blipFill>
        <p:spPr>
          <a:xfrm>
            <a:off x="10240638" y="5649050"/>
            <a:ext cx="1080966" cy="601975"/>
          </a:xfrm>
          <a:prstGeom prst="rect">
            <a:avLst/>
          </a:prstGeom>
          <a:noFill/>
          <a:ln>
            <a:noFill/>
          </a:ln>
        </p:spPr>
      </p:pic>
      <p:sp>
        <p:nvSpPr>
          <p:cNvPr id="706" name="Google Shape;706;g2687a62b788_1_306"/>
          <p:cNvSpPr/>
          <p:nvPr/>
        </p:nvSpPr>
        <p:spPr>
          <a:xfrm>
            <a:off x="131888" y="5491238"/>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a:t>
            </a:r>
            <a:endParaRPr sz="1000"/>
          </a:p>
        </p:txBody>
      </p:sp>
      <p:pic>
        <p:nvPicPr>
          <p:cNvPr id="707" name="Google Shape;707;g2687a62b788_1_306"/>
          <p:cNvPicPr preferRelativeResize="0"/>
          <p:nvPr/>
        </p:nvPicPr>
        <p:blipFill>
          <a:blip r:embed="rId13">
            <a:alphaModFix/>
          </a:blip>
          <a:stretch>
            <a:fillRect/>
          </a:stretch>
        </p:blipFill>
        <p:spPr>
          <a:xfrm>
            <a:off x="152400" y="152400"/>
            <a:ext cx="1362050" cy="48671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g2687a62b788_1_335"/>
          <p:cNvPicPr preferRelativeResize="0"/>
          <p:nvPr/>
        </p:nvPicPr>
        <p:blipFill rotWithShape="1">
          <a:blip r:embed="rId3">
            <a:alphaModFix/>
          </a:blip>
          <a:srcRect b="0" l="0" r="0" t="0"/>
          <a:stretch/>
        </p:blipFill>
        <p:spPr>
          <a:xfrm>
            <a:off x="10516500" y="0"/>
            <a:ext cx="1675500" cy="837750"/>
          </a:xfrm>
          <a:prstGeom prst="rect">
            <a:avLst/>
          </a:prstGeom>
          <a:noFill/>
          <a:ln>
            <a:noFill/>
          </a:ln>
        </p:spPr>
      </p:pic>
      <p:sp>
        <p:nvSpPr>
          <p:cNvPr id="713" name="Google Shape;713;g2687a62b788_1_335"/>
          <p:cNvSpPr txBox="1"/>
          <p:nvPr/>
        </p:nvSpPr>
        <p:spPr>
          <a:xfrm>
            <a:off x="2417900" y="0"/>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(When pull request merged to develop branch)    </a:t>
            </a:r>
            <a:endParaRPr b="1"/>
          </a:p>
        </p:txBody>
      </p:sp>
      <p:sp>
        <p:nvSpPr>
          <p:cNvPr id="714" name="Google Shape;714;g2687a62b788_1_335"/>
          <p:cNvSpPr/>
          <p:nvPr/>
        </p:nvSpPr>
        <p:spPr>
          <a:xfrm>
            <a:off x="76925" y="824275"/>
            <a:ext cx="119796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r>
              <a:rPr lang="en-US">
                <a:solidFill>
                  <a:schemeClr val="dk1"/>
                </a:solidFill>
              </a:rPr>
              <a:t>use the docker agent  to </a:t>
            </a:r>
            <a:r>
              <a:rPr lang="en-US"/>
              <a:t>launch                                                       container to scan the code and the scan result sent back to  </a:t>
            </a:r>
            <a:endParaRPr/>
          </a:p>
        </p:txBody>
      </p:sp>
      <p:sp>
        <p:nvSpPr>
          <p:cNvPr id="715" name="Google Shape;715;g2687a62b788_1_335"/>
          <p:cNvSpPr/>
          <p:nvPr/>
        </p:nvSpPr>
        <p:spPr>
          <a:xfrm>
            <a:off x="0" y="1975600"/>
            <a:ext cx="85395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sent the build report to                                                         to be compared with quality gate  </a:t>
            </a:r>
            <a:endParaRPr/>
          </a:p>
        </p:txBody>
      </p:sp>
      <p:sp>
        <p:nvSpPr>
          <p:cNvPr id="716" name="Google Shape;716;g2687a62b788_1_335"/>
          <p:cNvSpPr/>
          <p:nvPr/>
        </p:nvSpPr>
        <p:spPr>
          <a:xfrm>
            <a:off x="0" y="4294300"/>
            <a:ext cx="112872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Jenkins       </a:t>
            </a:r>
            <a:r>
              <a:rPr lang="en-US">
                <a:solidFill>
                  <a:schemeClr val="dk1"/>
                </a:solidFill>
              </a:rPr>
              <a:t>use the docker agent  to launch                             containers to build an artifact </a:t>
            </a:r>
            <a:endParaRPr/>
          </a:p>
        </p:txBody>
      </p:sp>
      <p:sp>
        <p:nvSpPr>
          <p:cNvPr id="717" name="Google Shape;717;g2687a62b788_1_335"/>
          <p:cNvSpPr/>
          <p:nvPr/>
        </p:nvSpPr>
        <p:spPr>
          <a:xfrm>
            <a:off x="186788" y="6687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6</a:t>
            </a:r>
            <a:endParaRPr sz="1000"/>
          </a:p>
        </p:txBody>
      </p:sp>
      <p:sp>
        <p:nvSpPr>
          <p:cNvPr id="718" name="Google Shape;718;g2687a62b788_1_335"/>
          <p:cNvSpPr/>
          <p:nvPr/>
        </p:nvSpPr>
        <p:spPr>
          <a:xfrm>
            <a:off x="-12" y="18212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7</a:t>
            </a:r>
            <a:endParaRPr sz="1000"/>
          </a:p>
        </p:txBody>
      </p:sp>
      <p:pic>
        <p:nvPicPr>
          <p:cNvPr id="719" name="Google Shape;719;g2687a62b788_1_335"/>
          <p:cNvPicPr preferRelativeResize="0"/>
          <p:nvPr/>
        </p:nvPicPr>
        <p:blipFill>
          <a:blip r:embed="rId4">
            <a:alphaModFix/>
          </a:blip>
          <a:stretch>
            <a:fillRect/>
          </a:stretch>
        </p:blipFill>
        <p:spPr>
          <a:xfrm>
            <a:off x="9130388" y="4463288"/>
            <a:ext cx="2096954" cy="574325"/>
          </a:xfrm>
          <a:prstGeom prst="rect">
            <a:avLst/>
          </a:prstGeom>
          <a:noFill/>
          <a:ln>
            <a:noFill/>
          </a:ln>
        </p:spPr>
      </p:pic>
      <p:sp>
        <p:nvSpPr>
          <p:cNvPr id="720" name="Google Shape;720;g2687a62b788_1_335"/>
          <p:cNvSpPr/>
          <p:nvPr/>
        </p:nvSpPr>
        <p:spPr>
          <a:xfrm>
            <a:off x="131900" y="3134950"/>
            <a:ext cx="67125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sent the code analysis result back to </a:t>
            </a:r>
            <a:endParaRPr/>
          </a:p>
        </p:txBody>
      </p:sp>
      <p:pic>
        <p:nvPicPr>
          <p:cNvPr id="721" name="Google Shape;721;g2687a62b788_1_335"/>
          <p:cNvPicPr preferRelativeResize="0"/>
          <p:nvPr/>
        </p:nvPicPr>
        <p:blipFill>
          <a:blip r:embed="rId5">
            <a:alphaModFix/>
          </a:blip>
          <a:stretch>
            <a:fillRect/>
          </a:stretch>
        </p:blipFill>
        <p:spPr>
          <a:xfrm>
            <a:off x="76935" y="2201747"/>
            <a:ext cx="873918" cy="400200"/>
          </a:xfrm>
          <a:prstGeom prst="rect">
            <a:avLst/>
          </a:prstGeom>
          <a:noFill/>
          <a:ln>
            <a:noFill/>
          </a:ln>
        </p:spPr>
      </p:pic>
      <p:pic>
        <p:nvPicPr>
          <p:cNvPr id="722" name="Google Shape;722;g2687a62b788_1_335"/>
          <p:cNvPicPr preferRelativeResize="0"/>
          <p:nvPr/>
        </p:nvPicPr>
        <p:blipFill>
          <a:blip r:embed="rId5">
            <a:alphaModFix/>
          </a:blip>
          <a:stretch>
            <a:fillRect/>
          </a:stretch>
        </p:blipFill>
        <p:spPr>
          <a:xfrm>
            <a:off x="5776210" y="3390997"/>
            <a:ext cx="873918" cy="400200"/>
          </a:xfrm>
          <a:prstGeom prst="rect">
            <a:avLst/>
          </a:prstGeom>
          <a:noFill/>
          <a:ln>
            <a:noFill/>
          </a:ln>
        </p:spPr>
      </p:pic>
      <p:pic>
        <p:nvPicPr>
          <p:cNvPr id="723" name="Google Shape;723;g2687a62b788_1_335"/>
          <p:cNvPicPr preferRelativeResize="0"/>
          <p:nvPr/>
        </p:nvPicPr>
        <p:blipFill>
          <a:blip r:embed="rId5">
            <a:alphaModFix/>
          </a:blip>
          <a:stretch>
            <a:fillRect/>
          </a:stretch>
        </p:blipFill>
        <p:spPr>
          <a:xfrm>
            <a:off x="76935" y="4571960"/>
            <a:ext cx="873918" cy="400200"/>
          </a:xfrm>
          <a:prstGeom prst="rect">
            <a:avLst/>
          </a:prstGeom>
          <a:noFill/>
          <a:ln>
            <a:noFill/>
          </a:ln>
        </p:spPr>
      </p:pic>
      <p:pic>
        <p:nvPicPr>
          <p:cNvPr id="724" name="Google Shape;724;g2687a62b788_1_335"/>
          <p:cNvPicPr preferRelativeResize="0"/>
          <p:nvPr/>
        </p:nvPicPr>
        <p:blipFill>
          <a:blip r:embed="rId6">
            <a:alphaModFix/>
          </a:blip>
          <a:stretch>
            <a:fillRect/>
          </a:stretch>
        </p:blipFill>
        <p:spPr>
          <a:xfrm>
            <a:off x="3959229" y="6328431"/>
            <a:ext cx="873925" cy="170737"/>
          </a:xfrm>
          <a:prstGeom prst="rect">
            <a:avLst/>
          </a:prstGeom>
          <a:noFill/>
          <a:ln>
            <a:noFill/>
          </a:ln>
        </p:spPr>
      </p:pic>
      <p:sp>
        <p:nvSpPr>
          <p:cNvPr id="725" name="Google Shape;725;g2687a62b788_1_335"/>
          <p:cNvSpPr/>
          <p:nvPr/>
        </p:nvSpPr>
        <p:spPr>
          <a:xfrm>
            <a:off x="186788" y="29735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8</a:t>
            </a:r>
            <a:endParaRPr sz="1000"/>
          </a:p>
        </p:txBody>
      </p:sp>
      <p:sp>
        <p:nvSpPr>
          <p:cNvPr id="726" name="Google Shape;726;g2687a62b788_1_335"/>
          <p:cNvSpPr/>
          <p:nvPr/>
        </p:nvSpPr>
        <p:spPr>
          <a:xfrm>
            <a:off x="-12" y="414370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9</a:t>
            </a:r>
            <a:endParaRPr sz="1000"/>
          </a:p>
        </p:txBody>
      </p:sp>
      <p:sp>
        <p:nvSpPr>
          <p:cNvPr id="727" name="Google Shape;727;g2687a62b788_1_335"/>
          <p:cNvSpPr/>
          <p:nvPr/>
        </p:nvSpPr>
        <p:spPr>
          <a:xfrm>
            <a:off x="131900" y="5700175"/>
            <a:ext cx="11583900" cy="11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Jenkins         </a:t>
            </a:r>
            <a:r>
              <a:rPr lang="en-US">
                <a:solidFill>
                  <a:schemeClr val="dk1"/>
                </a:solidFill>
              </a:rPr>
              <a:t>use the docker agent  to launch                                       containers to build an artifact </a:t>
            </a:r>
            <a:endParaRPr>
              <a:solidFill>
                <a:schemeClr val="dk1"/>
              </a:solidFill>
            </a:endParaRPr>
          </a:p>
          <a:p>
            <a:pPr indent="0" lvl="0" marL="0" rtl="0" algn="l">
              <a:spcBef>
                <a:spcPts val="0"/>
              </a:spcBef>
              <a:spcAft>
                <a:spcPts val="0"/>
              </a:spcAft>
              <a:buNone/>
            </a:pPr>
            <a:r>
              <a:rPr lang="en-US"/>
              <a:t>                         </a:t>
            </a:r>
            <a:endParaRPr/>
          </a:p>
        </p:txBody>
      </p:sp>
      <p:pic>
        <p:nvPicPr>
          <p:cNvPr id="728" name="Google Shape;728;g2687a62b788_1_335"/>
          <p:cNvPicPr preferRelativeResize="0"/>
          <p:nvPr/>
        </p:nvPicPr>
        <p:blipFill>
          <a:blip r:embed="rId5">
            <a:alphaModFix/>
          </a:blip>
          <a:stretch>
            <a:fillRect/>
          </a:stretch>
        </p:blipFill>
        <p:spPr>
          <a:xfrm>
            <a:off x="194260" y="6107672"/>
            <a:ext cx="873918" cy="400200"/>
          </a:xfrm>
          <a:prstGeom prst="rect">
            <a:avLst/>
          </a:prstGeom>
          <a:noFill/>
          <a:ln>
            <a:noFill/>
          </a:ln>
        </p:spPr>
      </p:pic>
      <p:pic>
        <p:nvPicPr>
          <p:cNvPr id="729" name="Google Shape;729;g2687a62b788_1_335"/>
          <p:cNvPicPr preferRelativeResize="0"/>
          <p:nvPr/>
        </p:nvPicPr>
        <p:blipFill>
          <a:blip r:embed="rId7">
            <a:alphaModFix/>
          </a:blip>
          <a:stretch>
            <a:fillRect/>
          </a:stretch>
        </p:blipFill>
        <p:spPr>
          <a:xfrm>
            <a:off x="10100100" y="6328432"/>
            <a:ext cx="1362050" cy="460693"/>
          </a:xfrm>
          <a:prstGeom prst="rect">
            <a:avLst/>
          </a:prstGeom>
          <a:noFill/>
          <a:ln>
            <a:noFill/>
          </a:ln>
        </p:spPr>
      </p:pic>
      <p:pic>
        <p:nvPicPr>
          <p:cNvPr id="730" name="Google Shape;730;g2687a62b788_1_335"/>
          <p:cNvPicPr preferRelativeResize="0"/>
          <p:nvPr/>
        </p:nvPicPr>
        <p:blipFill>
          <a:blip r:embed="rId8">
            <a:alphaModFix/>
          </a:blip>
          <a:stretch>
            <a:fillRect/>
          </a:stretch>
        </p:blipFill>
        <p:spPr>
          <a:xfrm>
            <a:off x="10240638" y="5649050"/>
            <a:ext cx="1080966" cy="601975"/>
          </a:xfrm>
          <a:prstGeom prst="rect">
            <a:avLst/>
          </a:prstGeom>
          <a:noFill/>
          <a:ln>
            <a:noFill/>
          </a:ln>
        </p:spPr>
      </p:pic>
      <p:sp>
        <p:nvSpPr>
          <p:cNvPr id="731" name="Google Shape;731;g2687a62b788_1_335"/>
          <p:cNvSpPr/>
          <p:nvPr/>
        </p:nvSpPr>
        <p:spPr>
          <a:xfrm>
            <a:off x="131907" y="5491251"/>
            <a:ext cx="483600" cy="368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10</a:t>
            </a:r>
            <a:endParaRPr sz="1000"/>
          </a:p>
        </p:txBody>
      </p:sp>
      <p:pic>
        <p:nvPicPr>
          <p:cNvPr id="732" name="Google Shape;732;g2687a62b788_1_335"/>
          <p:cNvPicPr preferRelativeResize="0"/>
          <p:nvPr/>
        </p:nvPicPr>
        <p:blipFill>
          <a:blip r:embed="rId5">
            <a:alphaModFix/>
          </a:blip>
          <a:stretch>
            <a:fillRect/>
          </a:stretch>
        </p:blipFill>
        <p:spPr>
          <a:xfrm>
            <a:off x="131910" y="1084972"/>
            <a:ext cx="873918" cy="400200"/>
          </a:xfrm>
          <a:prstGeom prst="rect">
            <a:avLst/>
          </a:prstGeom>
          <a:noFill/>
          <a:ln>
            <a:noFill/>
          </a:ln>
        </p:spPr>
      </p:pic>
      <p:pic>
        <p:nvPicPr>
          <p:cNvPr id="733" name="Google Shape;733;g2687a62b788_1_335"/>
          <p:cNvPicPr preferRelativeResize="0"/>
          <p:nvPr/>
        </p:nvPicPr>
        <p:blipFill>
          <a:blip r:embed="rId9">
            <a:alphaModFix/>
          </a:blip>
          <a:stretch>
            <a:fillRect/>
          </a:stretch>
        </p:blipFill>
        <p:spPr>
          <a:xfrm>
            <a:off x="3740316" y="1068617"/>
            <a:ext cx="2493674" cy="489115"/>
          </a:xfrm>
          <a:prstGeom prst="rect">
            <a:avLst/>
          </a:prstGeom>
          <a:noFill/>
          <a:ln>
            <a:noFill/>
          </a:ln>
        </p:spPr>
      </p:pic>
      <p:pic>
        <p:nvPicPr>
          <p:cNvPr id="734" name="Google Shape;734;g2687a62b788_1_335"/>
          <p:cNvPicPr preferRelativeResize="0"/>
          <p:nvPr/>
        </p:nvPicPr>
        <p:blipFill>
          <a:blip r:embed="rId5">
            <a:alphaModFix/>
          </a:blip>
          <a:stretch>
            <a:fillRect/>
          </a:stretch>
        </p:blipFill>
        <p:spPr>
          <a:xfrm>
            <a:off x="11182597" y="1080322"/>
            <a:ext cx="873918" cy="400200"/>
          </a:xfrm>
          <a:prstGeom prst="rect">
            <a:avLst/>
          </a:prstGeom>
          <a:noFill/>
          <a:ln>
            <a:noFill/>
          </a:ln>
        </p:spPr>
      </p:pic>
      <p:pic>
        <p:nvPicPr>
          <p:cNvPr id="735" name="Google Shape;735;g2687a62b788_1_335"/>
          <p:cNvPicPr preferRelativeResize="0"/>
          <p:nvPr/>
        </p:nvPicPr>
        <p:blipFill>
          <a:blip r:embed="rId10">
            <a:alphaModFix/>
          </a:blip>
          <a:stretch>
            <a:fillRect/>
          </a:stretch>
        </p:blipFill>
        <p:spPr>
          <a:xfrm>
            <a:off x="2927162" y="2226152"/>
            <a:ext cx="2543494" cy="419224"/>
          </a:xfrm>
          <a:prstGeom prst="rect">
            <a:avLst/>
          </a:prstGeom>
          <a:noFill/>
          <a:ln>
            <a:noFill/>
          </a:ln>
        </p:spPr>
      </p:pic>
      <p:pic>
        <p:nvPicPr>
          <p:cNvPr id="736" name="Google Shape;736;g2687a62b788_1_335"/>
          <p:cNvPicPr preferRelativeResize="0"/>
          <p:nvPr/>
        </p:nvPicPr>
        <p:blipFill>
          <a:blip r:embed="rId10">
            <a:alphaModFix/>
          </a:blip>
          <a:stretch>
            <a:fillRect/>
          </a:stretch>
        </p:blipFill>
        <p:spPr>
          <a:xfrm>
            <a:off x="131912" y="3381489"/>
            <a:ext cx="2543494" cy="419224"/>
          </a:xfrm>
          <a:prstGeom prst="rect">
            <a:avLst/>
          </a:prstGeom>
          <a:noFill/>
          <a:ln>
            <a:noFill/>
          </a:ln>
        </p:spPr>
      </p:pic>
      <p:pic>
        <p:nvPicPr>
          <p:cNvPr id="737" name="Google Shape;737;g2687a62b788_1_335"/>
          <p:cNvPicPr preferRelativeResize="0"/>
          <p:nvPr/>
        </p:nvPicPr>
        <p:blipFill>
          <a:blip r:embed="rId11">
            <a:alphaModFix/>
          </a:blip>
          <a:stretch>
            <a:fillRect/>
          </a:stretch>
        </p:blipFill>
        <p:spPr>
          <a:xfrm>
            <a:off x="3740325" y="4540588"/>
            <a:ext cx="1180751" cy="518500"/>
          </a:xfrm>
          <a:prstGeom prst="rect">
            <a:avLst/>
          </a:prstGeom>
          <a:noFill/>
          <a:ln>
            <a:noFill/>
          </a:ln>
        </p:spPr>
      </p:pic>
      <p:pic>
        <p:nvPicPr>
          <p:cNvPr id="738" name="Google Shape;738;g2687a62b788_1_335"/>
          <p:cNvPicPr preferRelativeResize="0"/>
          <p:nvPr/>
        </p:nvPicPr>
        <p:blipFill>
          <a:blip r:embed="rId6">
            <a:alphaModFix/>
          </a:blip>
          <a:stretch>
            <a:fillRect/>
          </a:stretch>
        </p:blipFill>
        <p:spPr>
          <a:xfrm>
            <a:off x="4050298" y="6107400"/>
            <a:ext cx="1362050" cy="400725"/>
          </a:xfrm>
          <a:prstGeom prst="rect">
            <a:avLst/>
          </a:prstGeom>
          <a:noFill/>
          <a:ln>
            <a:noFill/>
          </a:ln>
        </p:spPr>
      </p:pic>
      <p:pic>
        <p:nvPicPr>
          <p:cNvPr id="739" name="Google Shape;739;g2687a62b788_1_335"/>
          <p:cNvPicPr preferRelativeResize="0"/>
          <p:nvPr/>
        </p:nvPicPr>
        <p:blipFill>
          <a:blip r:embed="rId12">
            <a:alphaModFix/>
          </a:blip>
          <a:stretch>
            <a:fillRect/>
          </a:stretch>
        </p:blipFill>
        <p:spPr>
          <a:xfrm>
            <a:off x="-9" y="3"/>
            <a:ext cx="2035914" cy="727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g2687a62b788_1_366"/>
          <p:cNvPicPr preferRelativeResize="0"/>
          <p:nvPr/>
        </p:nvPicPr>
        <p:blipFill rotWithShape="1">
          <a:blip r:embed="rId3">
            <a:alphaModFix/>
          </a:blip>
          <a:srcRect b="0" l="0" r="0" t="0"/>
          <a:stretch/>
        </p:blipFill>
        <p:spPr>
          <a:xfrm>
            <a:off x="10516500" y="0"/>
            <a:ext cx="1675500" cy="837750"/>
          </a:xfrm>
          <a:prstGeom prst="rect">
            <a:avLst/>
          </a:prstGeom>
          <a:noFill/>
          <a:ln>
            <a:noFill/>
          </a:ln>
        </p:spPr>
      </p:pic>
      <p:sp>
        <p:nvSpPr>
          <p:cNvPr id="745" name="Google Shape;745;g2687a62b788_1_366"/>
          <p:cNvSpPr txBox="1"/>
          <p:nvPr/>
        </p:nvSpPr>
        <p:spPr>
          <a:xfrm>
            <a:off x="2417900" y="0"/>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(When pull request merged to develop branch)    </a:t>
            </a:r>
            <a:endParaRPr b="1"/>
          </a:p>
        </p:txBody>
      </p:sp>
      <p:sp>
        <p:nvSpPr>
          <p:cNvPr id="746" name="Google Shape;746;g2687a62b788_1_366"/>
          <p:cNvSpPr/>
          <p:nvPr/>
        </p:nvSpPr>
        <p:spPr>
          <a:xfrm>
            <a:off x="0" y="909250"/>
            <a:ext cx="112872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read                                            to build   all  docker                          then push all of them to                 </a:t>
            </a:r>
            <a:endParaRPr/>
          </a:p>
        </p:txBody>
      </p:sp>
      <p:pic>
        <p:nvPicPr>
          <p:cNvPr id="747" name="Google Shape;747;g2687a62b788_1_366"/>
          <p:cNvPicPr preferRelativeResize="0"/>
          <p:nvPr/>
        </p:nvPicPr>
        <p:blipFill>
          <a:blip r:embed="rId4">
            <a:alphaModFix/>
          </a:blip>
          <a:stretch>
            <a:fillRect/>
          </a:stretch>
        </p:blipFill>
        <p:spPr>
          <a:xfrm>
            <a:off x="10" y="1165310"/>
            <a:ext cx="873918" cy="400200"/>
          </a:xfrm>
          <a:prstGeom prst="rect">
            <a:avLst/>
          </a:prstGeom>
          <a:noFill/>
          <a:ln>
            <a:noFill/>
          </a:ln>
        </p:spPr>
      </p:pic>
      <p:sp>
        <p:nvSpPr>
          <p:cNvPr id="748" name="Google Shape;748;g2687a62b788_1_366"/>
          <p:cNvSpPr/>
          <p:nvPr/>
        </p:nvSpPr>
        <p:spPr>
          <a:xfrm>
            <a:off x="-17800" y="2358925"/>
            <a:ext cx="11920500" cy="11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Jenkins         </a:t>
            </a:r>
            <a:r>
              <a:rPr lang="en-US">
                <a:solidFill>
                  <a:schemeClr val="dk1"/>
                </a:solidFill>
              </a:rPr>
              <a:t>  the                                    charts                                           on                              then update value.yaml file with new image tag      </a:t>
            </a:r>
            <a:r>
              <a:rPr lang="en-US"/>
              <a:t>                            </a:t>
            </a:r>
            <a:endParaRPr/>
          </a:p>
        </p:txBody>
      </p:sp>
      <p:pic>
        <p:nvPicPr>
          <p:cNvPr id="749" name="Google Shape;749;g2687a62b788_1_366"/>
          <p:cNvPicPr preferRelativeResize="0"/>
          <p:nvPr/>
        </p:nvPicPr>
        <p:blipFill>
          <a:blip r:embed="rId5">
            <a:alphaModFix/>
          </a:blip>
          <a:stretch>
            <a:fillRect/>
          </a:stretch>
        </p:blipFill>
        <p:spPr>
          <a:xfrm>
            <a:off x="5559699" y="1067200"/>
            <a:ext cx="873925" cy="660775"/>
          </a:xfrm>
          <a:prstGeom prst="rect">
            <a:avLst/>
          </a:prstGeom>
          <a:noFill/>
          <a:ln>
            <a:noFill/>
          </a:ln>
        </p:spPr>
      </p:pic>
      <p:pic>
        <p:nvPicPr>
          <p:cNvPr id="750" name="Google Shape;750;g2687a62b788_1_366"/>
          <p:cNvPicPr preferRelativeResize="0"/>
          <p:nvPr/>
        </p:nvPicPr>
        <p:blipFill>
          <a:blip r:embed="rId6">
            <a:alphaModFix/>
          </a:blip>
          <a:stretch>
            <a:fillRect/>
          </a:stretch>
        </p:blipFill>
        <p:spPr>
          <a:xfrm>
            <a:off x="2675400" y="941438"/>
            <a:ext cx="942275" cy="912300"/>
          </a:xfrm>
          <a:prstGeom prst="rect">
            <a:avLst/>
          </a:prstGeom>
          <a:noFill/>
          <a:ln>
            <a:noFill/>
          </a:ln>
        </p:spPr>
      </p:pic>
      <p:sp>
        <p:nvSpPr>
          <p:cNvPr id="751" name="Google Shape;751;g2687a62b788_1_366"/>
          <p:cNvSpPr/>
          <p:nvPr/>
        </p:nvSpPr>
        <p:spPr>
          <a:xfrm>
            <a:off x="195170" y="582651"/>
            <a:ext cx="483600" cy="368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11</a:t>
            </a:r>
            <a:endParaRPr sz="1000"/>
          </a:p>
        </p:txBody>
      </p:sp>
      <p:pic>
        <p:nvPicPr>
          <p:cNvPr id="752" name="Google Shape;752;g2687a62b788_1_366"/>
          <p:cNvPicPr preferRelativeResize="0"/>
          <p:nvPr/>
        </p:nvPicPr>
        <p:blipFill>
          <a:blip r:embed="rId4">
            <a:alphaModFix/>
          </a:blip>
          <a:stretch>
            <a:fillRect/>
          </a:stretch>
        </p:blipFill>
        <p:spPr>
          <a:xfrm>
            <a:off x="64485" y="2790410"/>
            <a:ext cx="873918" cy="400200"/>
          </a:xfrm>
          <a:prstGeom prst="rect">
            <a:avLst/>
          </a:prstGeom>
          <a:noFill/>
          <a:ln>
            <a:noFill/>
          </a:ln>
        </p:spPr>
      </p:pic>
      <p:pic>
        <p:nvPicPr>
          <p:cNvPr id="753" name="Google Shape;753;g2687a62b788_1_366"/>
          <p:cNvPicPr preferRelativeResize="0"/>
          <p:nvPr/>
        </p:nvPicPr>
        <p:blipFill>
          <a:blip r:embed="rId7">
            <a:alphaModFix/>
          </a:blip>
          <a:stretch>
            <a:fillRect/>
          </a:stretch>
        </p:blipFill>
        <p:spPr>
          <a:xfrm>
            <a:off x="8413275" y="5784556"/>
            <a:ext cx="574300" cy="662231"/>
          </a:xfrm>
          <a:prstGeom prst="rect">
            <a:avLst/>
          </a:prstGeom>
          <a:noFill/>
          <a:ln>
            <a:noFill/>
          </a:ln>
        </p:spPr>
      </p:pic>
      <p:pic>
        <p:nvPicPr>
          <p:cNvPr id="754" name="Google Shape;754;g2687a62b788_1_366"/>
          <p:cNvPicPr preferRelativeResize="0"/>
          <p:nvPr/>
        </p:nvPicPr>
        <p:blipFill>
          <a:blip r:embed="rId8">
            <a:alphaModFix/>
          </a:blip>
          <a:stretch>
            <a:fillRect/>
          </a:stretch>
        </p:blipFill>
        <p:spPr>
          <a:xfrm>
            <a:off x="4440674" y="2510128"/>
            <a:ext cx="1080950" cy="918908"/>
          </a:xfrm>
          <a:prstGeom prst="rect">
            <a:avLst/>
          </a:prstGeom>
          <a:noFill/>
          <a:ln>
            <a:noFill/>
          </a:ln>
        </p:spPr>
      </p:pic>
      <p:pic>
        <p:nvPicPr>
          <p:cNvPr id="755" name="Google Shape;755;g2687a62b788_1_366"/>
          <p:cNvPicPr preferRelativeResize="0"/>
          <p:nvPr/>
        </p:nvPicPr>
        <p:blipFill>
          <a:blip r:embed="rId9">
            <a:alphaModFix/>
          </a:blip>
          <a:stretch>
            <a:fillRect/>
          </a:stretch>
        </p:blipFill>
        <p:spPr>
          <a:xfrm>
            <a:off x="6245999" y="2644738"/>
            <a:ext cx="1088601" cy="601975"/>
          </a:xfrm>
          <a:prstGeom prst="rect">
            <a:avLst/>
          </a:prstGeom>
          <a:noFill/>
          <a:ln>
            <a:noFill/>
          </a:ln>
        </p:spPr>
      </p:pic>
      <p:sp>
        <p:nvSpPr>
          <p:cNvPr id="756" name="Google Shape;756;g2687a62b788_1_366"/>
          <p:cNvSpPr/>
          <p:nvPr/>
        </p:nvSpPr>
        <p:spPr>
          <a:xfrm>
            <a:off x="-17800" y="3925088"/>
            <a:ext cx="11920500" cy="11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Jenkins         </a:t>
            </a:r>
            <a:r>
              <a:rPr lang="en-US">
                <a:solidFill>
                  <a:schemeClr val="dk1"/>
                </a:solidFill>
              </a:rPr>
              <a:t> commit back the new                                    charts       back into                                   </a:t>
            </a:r>
            <a:r>
              <a:rPr lang="en-US"/>
              <a:t>                            </a:t>
            </a:r>
            <a:endParaRPr/>
          </a:p>
        </p:txBody>
      </p:sp>
      <p:pic>
        <p:nvPicPr>
          <p:cNvPr id="757" name="Google Shape;757;g2687a62b788_1_366"/>
          <p:cNvPicPr preferRelativeResize="0"/>
          <p:nvPr/>
        </p:nvPicPr>
        <p:blipFill>
          <a:blip r:embed="rId4">
            <a:alphaModFix/>
          </a:blip>
          <a:stretch>
            <a:fillRect/>
          </a:stretch>
        </p:blipFill>
        <p:spPr>
          <a:xfrm>
            <a:off x="22" y="4311797"/>
            <a:ext cx="873918" cy="400200"/>
          </a:xfrm>
          <a:prstGeom prst="rect">
            <a:avLst/>
          </a:prstGeom>
          <a:noFill/>
          <a:ln>
            <a:noFill/>
          </a:ln>
        </p:spPr>
      </p:pic>
      <p:pic>
        <p:nvPicPr>
          <p:cNvPr id="758" name="Google Shape;758;g2687a62b788_1_366"/>
          <p:cNvPicPr preferRelativeResize="0"/>
          <p:nvPr/>
        </p:nvPicPr>
        <p:blipFill>
          <a:blip r:embed="rId7">
            <a:alphaModFix/>
          </a:blip>
          <a:stretch>
            <a:fillRect/>
          </a:stretch>
        </p:blipFill>
        <p:spPr>
          <a:xfrm>
            <a:off x="3454550" y="4180781"/>
            <a:ext cx="574300" cy="662231"/>
          </a:xfrm>
          <a:prstGeom prst="rect">
            <a:avLst/>
          </a:prstGeom>
          <a:noFill/>
          <a:ln>
            <a:noFill/>
          </a:ln>
        </p:spPr>
      </p:pic>
      <p:pic>
        <p:nvPicPr>
          <p:cNvPr id="759" name="Google Shape;759;g2687a62b788_1_366"/>
          <p:cNvPicPr preferRelativeResize="0"/>
          <p:nvPr/>
        </p:nvPicPr>
        <p:blipFill>
          <a:blip r:embed="rId9">
            <a:alphaModFix/>
          </a:blip>
          <a:stretch>
            <a:fillRect/>
          </a:stretch>
        </p:blipFill>
        <p:spPr>
          <a:xfrm>
            <a:off x="6433624" y="4180763"/>
            <a:ext cx="1088601" cy="601975"/>
          </a:xfrm>
          <a:prstGeom prst="rect">
            <a:avLst/>
          </a:prstGeom>
          <a:noFill/>
          <a:ln>
            <a:noFill/>
          </a:ln>
        </p:spPr>
      </p:pic>
      <p:sp>
        <p:nvSpPr>
          <p:cNvPr id="760" name="Google Shape;760;g2687a62b788_1_366"/>
          <p:cNvSpPr/>
          <p:nvPr/>
        </p:nvSpPr>
        <p:spPr>
          <a:xfrm>
            <a:off x="195170" y="1993751"/>
            <a:ext cx="483600" cy="368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12</a:t>
            </a:r>
            <a:endParaRPr sz="1000"/>
          </a:p>
        </p:txBody>
      </p:sp>
      <p:sp>
        <p:nvSpPr>
          <p:cNvPr id="761" name="Google Shape;761;g2687a62b788_1_366"/>
          <p:cNvSpPr/>
          <p:nvPr/>
        </p:nvSpPr>
        <p:spPr>
          <a:xfrm>
            <a:off x="64470" y="3618851"/>
            <a:ext cx="483600" cy="368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13</a:t>
            </a:r>
            <a:endParaRPr sz="1000"/>
          </a:p>
        </p:txBody>
      </p:sp>
      <p:sp>
        <p:nvSpPr>
          <p:cNvPr id="762" name="Google Shape;762;g2687a62b788_1_366"/>
          <p:cNvSpPr/>
          <p:nvPr/>
        </p:nvSpPr>
        <p:spPr>
          <a:xfrm>
            <a:off x="-17800" y="5491263"/>
            <a:ext cx="11920500" cy="11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rPr>
              <a:t>                                            notice the change on the on helm       charts  located on                                   </a:t>
            </a:r>
            <a:r>
              <a:rPr lang="en-US"/>
              <a:t>                            </a:t>
            </a:r>
            <a:endParaRPr/>
          </a:p>
        </p:txBody>
      </p:sp>
      <p:pic>
        <p:nvPicPr>
          <p:cNvPr id="763" name="Google Shape;763;g2687a62b788_1_366"/>
          <p:cNvPicPr preferRelativeResize="0"/>
          <p:nvPr/>
        </p:nvPicPr>
        <p:blipFill>
          <a:blip r:embed="rId10">
            <a:alphaModFix/>
          </a:blip>
          <a:stretch>
            <a:fillRect/>
          </a:stretch>
        </p:blipFill>
        <p:spPr>
          <a:xfrm>
            <a:off x="195175" y="5784548"/>
            <a:ext cx="1863578" cy="545304"/>
          </a:xfrm>
          <a:prstGeom prst="rect">
            <a:avLst/>
          </a:prstGeom>
          <a:noFill/>
          <a:ln>
            <a:noFill/>
          </a:ln>
        </p:spPr>
      </p:pic>
      <p:pic>
        <p:nvPicPr>
          <p:cNvPr id="764" name="Google Shape;764;g2687a62b788_1_366"/>
          <p:cNvPicPr preferRelativeResize="0"/>
          <p:nvPr/>
        </p:nvPicPr>
        <p:blipFill>
          <a:blip r:embed="rId9">
            <a:alphaModFix/>
          </a:blip>
          <a:stretch>
            <a:fillRect/>
          </a:stretch>
        </p:blipFill>
        <p:spPr>
          <a:xfrm>
            <a:off x="7080574" y="5777088"/>
            <a:ext cx="1088601" cy="601975"/>
          </a:xfrm>
          <a:prstGeom prst="rect">
            <a:avLst/>
          </a:prstGeom>
          <a:noFill/>
          <a:ln>
            <a:noFill/>
          </a:ln>
        </p:spPr>
      </p:pic>
      <p:pic>
        <p:nvPicPr>
          <p:cNvPr id="765" name="Google Shape;765;g2687a62b788_1_366"/>
          <p:cNvPicPr preferRelativeResize="0"/>
          <p:nvPr/>
        </p:nvPicPr>
        <p:blipFill>
          <a:blip r:embed="rId7">
            <a:alphaModFix/>
          </a:blip>
          <a:stretch>
            <a:fillRect/>
          </a:stretch>
        </p:blipFill>
        <p:spPr>
          <a:xfrm>
            <a:off x="4552125" y="5726081"/>
            <a:ext cx="574300" cy="662231"/>
          </a:xfrm>
          <a:prstGeom prst="rect">
            <a:avLst/>
          </a:prstGeom>
          <a:noFill/>
          <a:ln>
            <a:noFill/>
          </a:ln>
        </p:spPr>
      </p:pic>
      <p:pic>
        <p:nvPicPr>
          <p:cNvPr id="766" name="Google Shape;766;g2687a62b788_1_366"/>
          <p:cNvPicPr preferRelativeResize="0"/>
          <p:nvPr/>
        </p:nvPicPr>
        <p:blipFill>
          <a:blip r:embed="rId8">
            <a:alphaModFix/>
          </a:blip>
          <a:stretch>
            <a:fillRect/>
          </a:stretch>
        </p:blipFill>
        <p:spPr>
          <a:xfrm>
            <a:off x="9231674" y="5597753"/>
            <a:ext cx="1080950" cy="918908"/>
          </a:xfrm>
          <a:prstGeom prst="rect">
            <a:avLst/>
          </a:prstGeom>
          <a:noFill/>
          <a:ln>
            <a:noFill/>
          </a:ln>
        </p:spPr>
      </p:pic>
      <p:sp>
        <p:nvSpPr>
          <p:cNvPr id="767" name="Google Shape;767;g2687a62b788_1_366"/>
          <p:cNvSpPr/>
          <p:nvPr/>
        </p:nvSpPr>
        <p:spPr>
          <a:xfrm>
            <a:off x="139920" y="5167026"/>
            <a:ext cx="483600" cy="368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14</a:t>
            </a:r>
            <a:endParaRPr sz="1000"/>
          </a:p>
        </p:txBody>
      </p:sp>
      <p:pic>
        <p:nvPicPr>
          <p:cNvPr id="768" name="Google Shape;768;g2687a62b788_1_366"/>
          <p:cNvPicPr preferRelativeResize="0"/>
          <p:nvPr/>
        </p:nvPicPr>
        <p:blipFill>
          <a:blip r:embed="rId11">
            <a:alphaModFix/>
          </a:blip>
          <a:stretch>
            <a:fillRect/>
          </a:stretch>
        </p:blipFill>
        <p:spPr>
          <a:xfrm>
            <a:off x="9294650" y="1046682"/>
            <a:ext cx="1060675" cy="637425"/>
          </a:xfrm>
          <a:prstGeom prst="rect">
            <a:avLst/>
          </a:prstGeom>
          <a:noFill/>
          <a:ln>
            <a:noFill/>
          </a:ln>
        </p:spPr>
      </p:pic>
      <p:pic>
        <p:nvPicPr>
          <p:cNvPr id="769" name="Google Shape;769;g2687a62b788_1_366"/>
          <p:cNvPicPr preferRelativeResize="0"/>
          <p:nvPr/>
        </p:nvPicPr>
        <p:blipFill>
          <a:blip r:embed="rId12">
            <a:alphaModFix/>
          </a:blip>
          <a:stretch>
            <a:fillRect/>
          </a:stretch>
        </p:blipFill>
        <p:spPr>
          <a:xfrm>
            <a:off x="-2" y="1"/>
            <a:ext cx="1675500" cy="59871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g2687a62b788_1_395"/>
          <p:cNvPicPr preferRelativeResize="0"/>
          <p:nvPr/>
        </p:nvPicPr>
        <p:blipFill rotWithShape="1">
          <a:blip r:embed="rId3">
            <a:alphaModFix/>
          </a:blip>
          <a:srcRect b="0" l="0" r="0" t="0"/>
          <a:stretch/>
        </p:blipFill>
        <p:spPr>
          <a:xfrm>
            <a:off x="10516500" y="0"/>
            <a:ext cx="1675500" cy="837750"/>
          </a:xfrm>
          <a:prstGeom prst="rect">
            <a:avLst/>
          </a:prstGeom>
          <a:noFill/>
          <a:ln>
            <a:noFill/>
          </a:ln>
        </p:spPr>
      </p:pic>
      <p:sp>
        <p:nvSpPr>
          <p:cNvPr id="775" name="Google Shape;775;g2687a62b788_1_395"/>
          <p:cNvSpPr txBox="1"/>
          <p:nvPr/>
        </p:nvSpPr>
        <p:spPr>
          <a:xfrm>
            <a:off x="2417900" y="0"/>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(When pull request merged to develop branch)    </a:t>
            </a:r>
            <a:endParaRPr b="1"/>
          </a:p>
        </p:txBody>
      </p:sp>
      <p:sp>
        <p:nvSpPr>
          <p:cNvPr id="776" name="Google Shape;776;g2687a62b788_1_395"/>
          <p:cNvSpPr/>
          <p:nvPr/>
        </p:nvSpPr>
        <p:spPr>
          <a:xfrm>
            <a:off x="76925" y="824275"/>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Invoke                              </a:t>
            </a:r>
            <a:endParaRPr/>
          </a:p>
        </p:txBody>
      </p:sp>
      <p:pic>
        <p:nvPicPr>
          <p:cNvPr id="777" name="Google Shape;777;g2687a62b788_1_395"/>
          <p:cNvPicPr preferRelativeResize="0"/>
          <p:nvPr/>
        </p:nvPicPr>
        <p:blipFill>
          <a:blip r:embed="rId4">
            <a:alphaModFix/>
          </a:blip>
          <a:stretch>
            <a:fillRect/>
          </a:stretch>
        </p:blipFill>
        <p:spPr>
          <a:xfrm>
            <a:off x="76925" y="959750"/>
            <a:ext cx="1340825" cy="545300"/>
          </a:xfrm>
          <a:prstGeom prst="rect">
            <a:avLst/>
          </a:prstGeom>
          <a:noFill/>
          <a:ln>
            <a:noFill/>
          </a:ln>
        </p:spPr>
      </p:pic>
      <p:pic>
        <p:nvPicPr>
          <p:cNvPr id="778" name="Google Shape;778;g2687a62b788_1_395"/>
          <p:cNvPicPr preferRelativeResize="0"/>
          <p:nvPr/>
        </p:nvPicPr>
        <p:blipFill>
          <a:blip r:embed="rId5">
            <a:alphaModFix/>
          </a:blip>
          <a:stretch>
            <a:fillRect/>
          </a:stretch>
        </p:blipFill>
        <p:spPr>
          <a:xfrm>
            <a:off x="2914575" y="959756"/>
            <a:ext cx="574300" cy="662231"/>
          </a:xfrm>
          <a:prstGeom prst="rect">
            <a:avLst/>
          </a:prstGeom>
          <a:noFill/>
          <a:ln>
            <a:noFill/>
          </a:ln>
        </p:spPr>
      </p:pic>
      <p:pic>
        <p:nvPicPr>
          <p:cNvPr id="779" name="Google Shape;779;g2687a62b788_1_395"/>
          <p:cNvPicPr preferRelativeResize="0"/>
          <p:nvPr/>
        </p:nvPicPr>
        <p:blipFill>
          <a:blip r:embed="rId6">
            <a:alphaModFix/>
          </a:blip>
          <a:stretch>
            <a:fillRect/>
          </a:stretch>
        </p:blipFill>
        <p:spPr>
          <a:xfrm>
            <a:off x="5671025" y="2735175"/>
            <a:ext cx="1440101" cy="692400"/>
          </a:xfrm>
          <a:prstGeom prst="rect">
            <a:avLst/>
          </a:prstGeom>
          <a:noFill/>
          <a:ln>
            <a:noFill/>
          </a:ln>
        </p:spPr>
      </p:pic>
      <p:pic>
        <p:nvPicPr>
          <p:cNvPr id="780" name="Google Shape;780;g2687a62b788_1_395"/>
          <p:cNvPicPr preferRelativeResize="0"/>
          <p:nvPr/>
        </p:nvPicPr>
        <p:blipFill>
          <a:blip r:embed="rId7">
            <a:alphaModFix/>
          </a:blip>
          <a:stretch>
            <a:fillRect/>
          </a:stretch>
        </p:blipFill>
        <p:spPr>
          <a:xfrm>
            <a:off x="2757099" y="2897175"/>
            <a:ext cx="1262425" cy="368400"/>
          </a:xfrm>
          <a:prstGeom prst="rect">
            <a:avLst/>
          </a:prstGeom>
          <a:noFill/>
          <a:ln>
            <a:noFill/>
          </a:ln>
        </p:spPr>
      </p:pic>
      <p:sp>
        <p:nvSpPr>
          <p:cNvPr id="781" name="Google Shape;781;g2687a62b788_1_395"/>
          <p:cNvSpPr/>
          <p:nvPr/>
        </p:nvSpPr>
        <p:spPr>
          <a:xfrm>
            <a:off x="304770" y="479876"/>
            <a:ext cx="483600" cy="368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15</a:t>
            </a:r>
            <a:endParaRPr sz="1000"/>
          </a:p>
        </p:txBody>
      </p:sp>
      <p:sp>
        <p:nvSpPr>
          <p:cNvPr id="782" name="Google Shape;782;g2687a62b788_1_395"/>
          <p:cNvSpPr/>
          <p:nvPr/>
        </p:nvSpPr>
        <p:spPr>
          <a:xfrm>
            <a:off x="0" y="2625225"/>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r>
              <a:rPr lang="en-US">
                <a:solidFill>
                  <a:schemeClr val="dk1"/>
                </a:solidFill>
              </a:rPr>
              <a:t> to deploy   </a:t>
            </a:r>
            <a:r>
              <a:rPr lang="en-US"/>
              <a:t>                                       in to  </a:t>
            </a:r>
            <a:endParaRPr/>
          </a:p>
        </p:txBody>
      </p:sp>
      <p:pic>
        <p:nvPicPr>
          <p:cNvPr id="783" name="Google Shape;783;g2687a62b788_1_395"/>
          <p:cNvPicPr preferRelativeResize="0"/>
          <p:nvPr/>
        </p:nvPicPr>
        <p:blipFill>
          <a:blip r:embed="rId5">
            <a:alphaModFix/>
          </a:blip>
          <a:stretch>
            <a:fillRect/>
          </a:stretch>
        </p:blipFill>
        <p:spPr>
          <a:xfrm>
            <a:off x="121550" y="2750256"/>
            <a:ext cx="574300" cy="662231"/>
          </a:xfrm>
          <a:prstGeom prst="rect">
            <a:avLst/>
          </a:prstGeom>
          <a:noFill/>
          <a:ln>
            <a:noFill/>
          </a:ln>
        </p:spPr>
      </p:pic>
      <p:pic>
        <p:nvPicPr>
          <p:cNvPr id="784" name="Google Shape;784;g2687a62b788_1_395"/>
          <p:cNvPicPr preferRelativeResize="0"/>
          <p:nvPr/>
        </p:nvPicPr>
        <p:blipFill>
          <a:blip r:embed="rId7">
            <a:alphaModFix/>
          </a:blip>
          <a:stretch>
            <a:fillRect/>
          </a:stretch>
        </p:blipFill>
        <p:spPr>
          <a:xfrm>
            <a:off x="2757099" y="2897175"/>
            <a:ext cx="1262425" cy="368400"/>
          </a:xfrm>
          <a:prstGeom prst="rect">
            <a:avLst/>
          </a:prstGeom>
          <a:noFill/>
          <a:ln>
            <a:noFill/>
          </a:ln>
        </p:spPr>
      </p:pic>
      <p:pic>
        <p:nvPicPr>
          <p:cNvPr id="785" name="Google Shape;785;g2687a62b788_1_395"/>
          <p:cNvPicPr preferRelativeResize="0"/>
          <p:nvPr/>
        </p:nvPicPr>
        <p:blipFill>
          <a:blip r:embed="rId6">
            <a:alphaModFix/>
          </a:blip>
          <a:stretch>
            <a:fillRect/>
          </a:stretch>
        </p:blipFill>
        <p:spPr>
          <a:xfrm>
            <a:off x="5765575" y="2735173"/>
            <a:ext cx="2543501" cy="692400"/>
          </a:xfrm>
          <a:prstGeom prst="rect">
            <a:avLst/>
          </a:prstGeom>
          <a:noFill/>
          <a:ln>
            <a:noFill/>
          </a:ln>
        </p:spPr>
      </p:pic>
      <p:sp>
        <p:nvSpPr>
          <p:cNvPr id="786" name="Google Shape;786;g2687a62b788_1_395"/>
          <p:cNvSpPr/>
          <p:nvPr/>
        </p:nvSpPr>
        <p:spPr>
          <a:xfrm>
            <a:off x="0" y="4316275"/>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r>
              <a:rPr lang="en-US">
                <a:solidFill>
                  <a:schemeClr val="dk1"/>
                </a:solidFill>
              </a:rPr>
              <a:t> to deploy   </a:t>
            </a:r>
            <a:r>
              <a:rPr lang="en-US"/>
              <a:t>             pull docker                                    from       </a:t>
            </a:r>
            <a:endParaRPr/>
          </a:p>
        </p:txBody>
      </p:sp>
      <p:pic>
        <p:nvPicPr>
          <p:cNvPr id="787" name="Google Shape;787;g2687a62b788_1_395"/>
          <p:cNvPicPr preferRelativeResize="0"/>
          <p:nvPr/>
        </p:nvPicPr>
        <p:blipFill>
          <a:blip r:embed="rId6">
            <a:alphaModFix/>
          </a:blip>
          <a:stretch>
            <a:fillRect/>
          </a:stretch>
        </p:blipFill>
        <p:spPr>
          <a:xfrm>
            <a:off x="76925" y="4426173"/>
            <a:ext cx="2543501" cy="692400"/>
          </a:xfrm>
          <a:prstGeom prst="rect">
            <a:avLst/>
          </a:prstGeom>
          <a:noFill/>
          <a:ln>
            <a:noFill/>
          </a:ln>
        </p:spPr>
      </p:pic>
      <p:pic>
        <p:nvPicPr>
          <p:cNvPr id="788" name="Google Shape;788;g2687a62b788_1_395"/>
          <p:cNvPicPr preferRelativeResize="0"/>
          <p:nvPr/>
        </p:nvPicPr>
        <p:blipFill>
          <a:blip r:embed="rId8">
            <a:alphaModFix/>
          </a:blip>
          <a:stretch>
            <a:fillRect/>
          </a:stretch>
        </p:blipFill>
        <p:spPr>
          <a:xfrm>
            <a:off x="4613086" y="4426175"/>
            <a:ext cx="873925" cy="660775"/>
          </a:xfrm>
          <a:prstGeom prst="rect">
            <a:avLst/>
          </a:prstGeom>
          <a:noFill/>
          <a:ln>
            <a:noFill/>
          </a:ln>
        </p:spPr>
      </p:pic>
      <p:pic>
        <p:nvPicPr>
          <p:cNvPr id="789" name="Google Shape;789;g2687a62b788_1_395"/>
          <p:cNvPicPr preferRelativeResize="0"/>
          <p:nvPr/>
        </p:nvPicPr>
        <p:blipFill>
          <a:blip r:embed="rId9">
            <a:alphaModFix/>
          </a:blip>
          <a:stretch>
            <a:fillRect/>
          </a:stretch>
        </p:blipFill>
        <p:spPr>
          <a:xfrm>
            <a:off x="7589420" y="4512003"/>
            <a:ext cx="2510684" cy="489115"/>
          </a:xfrm>
          <a:prstGeom prst="rect">
            <a:avLst/>
          </a:prstGeom>
          <a:noFill/>
          <a:ln>
            <a:noFill/>
          </a:ln>
        </p:spPr>
      </p:pic>
      <p:sp>
        <p:nvSpPr>
          <p:cNvPr id="790" name="Google Shape;790;g2687a62b788_1_395"/>
          <p:cNvSpPr/>
          <p:nvPr/>
        </p:nvSpPr>
        <p:spPr>
          <a:xfrm>
            <a:off x="121545" y="4033776"/>
            <a:ext cx="483600" cy="368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17</a:t>
            </a:r>
            <a:endParaRPr sz="1000"/>
          </a:p>
        </p:txBody>
      </p:sp>
      <p:sp>
        <p:nvSpPr>
          <p:cNvPr id="791" name="Google Shape;791;g2687a62b788_1_395"/>
          <p:cNvSpPr/>
          <p:nvPr/>
        </p:nvSpPr>
        <p:spPr>
          <a:xfrm>
            <a:off x="304770" y="2256826"/>
            <a:ext cx="483600" cy="368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16</a:t>
            </a:r>
            <a:endParaRPr sz="1000"/>
          </a:p>
        </p:txBody>
      </p:sp>
      <p:sp>
        <p:nvSpPr>
          <p:cNvPr id="792" name="Google Shape;792;g2687a62b788_1_395"/>
          <p:cNvSpPr/>
          <p:nvPr/>
        </p:nvSpPr>
        <p:spPr>
          <a:xfrm>
            <a:off x="-12" y="5945700"/>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r>
              <a:rPr lang="en-US">
                <a:solidFill>
                  <a:schemeClr val="dk1"/>
                </a:solidFill>
              </a:rPr>
              <a:t> is available on the browser for</a:t>
            </a:r>
            <a:r>
              <a:rPr lang="en-US"/>
              <a:t> </a:t>
            </a:r>
            <a:endParaRPr/>
          </a:p>
        </p:txBody>
      </p:sp>
      <p:pic>
        <p:nvPicPr>
          <p:cNvPr id="793" name="Google Shape;793;g2687a62b788_1_395"/>
          <p:cNvPicPr preferRelativeResize="0"/>
          <p:nvPr/>
        </p:nvPicPr>
        <p:blipFill>
          <a:blip r:embed="rId7">
            <a:alphaModFix/>
          </a:blip>
          <a:stretch>
            <a:fillRect/>
          </a:stretch>
        </p:blipFill>
        <p:spPr>
          <a:xfrm>
            <a:off x="76924" y="6217650"/>
            <a:ext cx="1262425" cy="368400"/>
          </a:xfrm>
          <a:prstGeom prst="rect">
            <a:avLst/>
          </a:prstGeom>
          <a:noFill/>
          <a:ln>
            <a:noFill/>
          </a:ln>
        </p:spPr>
      </p:pic>
      <p:pic>
        <p:nvPicPr>
          <p:cNvPr id="794" name="Google Shape;794;g2687a62b788_1_395"/>
          <p:cNvPicPr preferRelativeResize="0"/>
          <p:nvPr/>
        </p:nvPicPr>
        <p:blipFill>
          <a:blip r:embed="rId10">
            <a:alphaModFix/>
          </a:blip>
          <a:stretch>
            <a:fillRect/>
          </a:stretch>
        </p:blipFill>
        <p:spPr>
          <a:xfrm>
            <a:off x="5548679" y="6007325"/>
            <a:ext cx="2977290" cy="738975"/>
          </a:xfrm>
          <a:prstGeom prst="rect">
            <a:avLst/>
          </a:prstGeom>
          <a:noFill/>
          <a:ln>
            <a:noFill/>
          </a:ln>
        </p:spPr>
      </p:pic>
      <p:sp>
        <p:nvSpPr>
          <p:cNvPr id="795" name="Google Shape;795;g2687a62b788_1_395"/>
          <p:cNvSpPr/>
          <p:nvPr/>
        </p:nvSpPr>
        <p:spPr>
          <a:xfrm>
            <a:off x="166895" y="5577301"/>
            <a:ext cx="483600" cy="368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18</a:t>
            </a:r>
            <a:endParaRPr sz="1000"/>
          </a:p>
        </p:txBody>
      </p:sp>
      <p:pic>
        <p:nvPicPr>
          <p:cNvPr id="796" name="Google Shape;796;g2687a62b788_1_395"/>
          <p:cNvPicPr preferRelativeResize="0"/>
          <p:nvPr/>
        </p:nvPicPr>
        <p:blipFill>
          <a:blip r:embed="rId11">
            <a:alphaModFix/>
          </a:blip>
          <a:stretch>
            <a:fillRect/>
          </a:stretch>
        </p:blipFill>
        <p:spPr>
          <a:xfrm>
            <a:off x="-4" y="1"/>
            <a:ext cx="1119955" cy="400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g2687a62b788_1_421"/>
          <p:cNvPicPr preferRelativeResize="0"/>
          <p:nvPr/>
        </p:nvPicPr>
        <p:blipFill rotWithShape="1">
          <a:blip r:embed="rId3">
            <a:alphaModFix/>
          </a:blip>
          <a:srcRect b="0" l="0" r="0" t="0"/>
          <a:stretch/>
        </p:blipFill>
        <p:spPr>
          <a:xfrm>
            <a:off x="10516500" y="0"/>
            <a:ext cx="1675500" cy="837750"/>
          </a:xfrm>
          <a:prstGeom prst="rect">
            <a:avLst/>
          </a:prstGeom>
          <a:noFill/>
          <a:ln>
            <a:noFill/>
          </a:ln>
        </p:spPr>
      </p:pic>
      <p:sp>
        <p:nvSpPr>
          <p:cNvPr id="802" name="Google Shape;802;g2687a62b788_1_421"/>
          <p:cNvSpPr txBox="1"/>
          <p:nvPr/>
        </p:nvSpPr>
        <p:spPr>
          <a:xfrm>
            <a:off x="2351950" y="164850"/>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(When pull request merged to develop branch)    </a:t>
            </a:r>
            <a:endParaRPr b="1"/>
          </a:p>
        </p:txBody>
      </p:sp>
      <p:sp>
        <p:nvSpPr>
          <p:cNvPr id="803" name="Google Shape;803;g2687a62b788_1_421"/>
          <p:cNvSpPr/>
          <p:nvPr/>
        </p:nvSpPr>
        <p:spPr>
          <a:xfrm>
            <a:off x="0" y="2615725"/>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agent notice and incident on the cluster  and notify                                   </a:t>
            </a:r>
            <a:endParaRPr/>
          </a:p>
        </p:txBody>
      </p:sp>
      <p:pic>
        <p:nvPicPr>
          <p:cNvPr id="804" name="Google Shape;804;g2687a62b788_1_421"/>
          <p:cNvPicPr preferRelativeResize="0"/>
          <p:nvPr/>
        </p:nvPicPr>
        <p:blipFill>
          <a:blip r:embed="rId4">
            <a:alphaModFix/>
          </a:blip>
          <a:stretch>
            <a:fillRect/>
          </a:stretch>
        </p:blipFill>
        <p:spPr>
          <a:xfrm>
            <a:off x="0" y="2811338"/>
            <a:ext cx="1681175" cy="521075"/>
          </a:xfrm>
          <a:prstGeom prst="rect">
            <a:avLst/>
          </a:prstGeom>
          <a:noFill/>
          <a:ln cap="flat" cmpd="sng" w="38100">
            <a:solidFill>
              <a:srgbClr val="FF0000"/>
            </a:solidFill>
            <a:prstDash val="solid"/>
            <a:round/>
            <a:headEnd len="sm" w="sm" type="none"/>
            <a:tailEnd len="sm" w="sm" type="none"/>
          </a:ln>
        </p:spPr>
      </p:pic>
      <p:sp>
        <p:nvSpPr>
          <p:cNvPr id="805" name="Google Shape;805;g2687a62b788_1_421"/>
          <p:cNvSpPr/>
          <p:nvPr/>
        </p:nvSpPr>
        <p:spPr>
          <a:xfrm>
            <a:off x="0" y="3900125"/>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ag           notify the devops engineer on call by              </a:t>
            </a:r>
            <a:endParaRPr/>
          </a:p>
        </p:txBody>
      </p:sp>
      <p:sp>
        <p:nvSpPr>
          <p:cNvPr id="806" name="Google Shape;806;g2687a62b788_1_421"/>
          <p:cNvSpPr/>
          <p:nvPr/>
        </p:nvSpPr>
        <p:spPr>
          <a:xfrm>
            <a:off x="0" y="5690100"/>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ag           notify the devops team on         </a:t>
            </a:r>
            <a:endParaRPr/>
          </a:p>
        </p:txBody>
      </p:sp>
      <p:pic>
        <p:nvPicPr>
          <p:cNvPr id="807" name="Google Shape;807;g2687a62b788_1_421"/>
          <p:cNvPicPr preferRelativeResize="0"/>
          <p:nvPr/>
        </p:nvPicPr>
        <p:blipFill>
          <a:blip r:embed="rId5">
            <a:alphaModFix/>
          </a:blip>
          <a:stretch>
            <a:fillRect/>
          </a:stretch>
        </p:blipFill>
        <p:spPr>
          <a:xfrm>
            <a:off x="5092269" y="5911709"/>
            <a:ext cx="2543495" cy="578997"/>
          </a:xfrm>
          <a:prstGeom prst="rect">
            <a:avLst/>
          </a:prstGeom>
          <a:noFill/>
          <a:ln>
            <a:noFill/>
          </a:ln>
        </p:spPr>
      </p:pic>
      <p:pic>
        <p:nvPicPr>
          <p:cNvPr id="808" name="Google Shape;808;g2687a62b788_1_421"/>
          <p:cNvPicPr preferRelativeResize="0"/>
          <p:nvPr/>
        </p:nvPicPr>
        <p:blipFill>
          <a:blip r:embed="rId6">
            <a:alphaModFix/>
          </a:blip>
          <a:stretch>
            <a:fillRect/>
          </a:stretch>
        </p:blipFill>
        <p:spPr>
          <a:xfrm>
            <a:off x="5586575" y="3984325"/>
            <a:ext cx="743900" cy="743900"/>
          </a:xfrm>
          <a:prstGeom prst="rect">
            <a:avLst/>
          </a:prstGeom>
          <a:noFill/>
          <a:ln>
            <a:noFill/>
          </a:ln>
        </p:spPr>
      </p:pic>
      <p:pic>
        <p:nvPicPr>
          <p:cNvPr id="809" name="Google Shape;809;g2687a62b788_1_421"/>
          <p:cNvPicPr preferRelativeResize="0"/>
          <p:nvPr/>
        </p:nvPicPr>
        <p:blipFill>
          <a:blip r:embed="rId7">
            <a:alphaModFix/>
          </a:blip>
          <a:stretch>
            <a:fillRect/>
          </a:stretch>
        </p:blipFill>
        <p:spPr>
          <a:xfrm>
            <a:off x="6384475" y="4069125"/>
            <a:ext cx="574300" cy="574300"/>
          </a:xfrm>
          <a:prstGeom prst="rect">
            <a:avLst/>
          </a:prstGeom>
          <a:noFill/>
          <a:ln>
            <a:noFill/>
          </a:ln>
        </p:spPr>
      </p:pic>
      <p:pic>
        <p:nvPicPr>
          <p:cNvPr id="810" name="Google Shape;810;g2687a62b788_1_421"/>
          <p:cNvPicPr preferRelativeResize="0"/>
          <p:nvPr/>
        </p:nvPicPr>
        <p:blipFill>
          <a:blip r:embed="rId8">
            <a:alphaModFix/>
          </a:blip>
          <a:stretch>
            <a:fillRect/>
          </a:stretch>
        </p:blipFill>
        <p:spPr>
          <a:xfrm>
            <a:off x="7357174" y="4025150"/>
            <a:ext cx="665205" cy="662250"/>
          </a:xfrm>
          <a:prstGeom prst="rect">
            <a:avLst/>
          </a:prstGeom>
          <a:noFill/>
          <a:ln>
            <a:noFill/>
          </a:ln>
        </p:spPr>
      </p:pic>
      <p:pic>
        <p:nvPicPr>
          <p:cNvPr id="811" name="Google Shape;811;g2687a62b788_1_421"/>
          <p:cNvPicPr preferRelativeResize="0"/>
          <p:nvPr/>
        </p:nvPicPr>
        <p:blipFill>
          <a:blip r:embed="rId9">
            <a:alphaModFix/>
          </a:blip>
          <a:stretch>
            <a:fillRect/>
          </a:stretch>
        </p:blipFill>
        <p:spPr>
          <a:xfrm>
            <a:off x="4164500" y="853800"/>
            <a:ext cx="2165966" cy="1473175"/>
          </a:xfrm>
          <a:prstGeom prst="rect">
            <a:avLst/>
          </a:prstGeom>
          <a:noFill/>
          <a:ln>
            <a:noFill/>
          </a:ln>
        </p:spPr>
      </p:pic>
      <p:sp>
        <p:nvSpPr>
          <p:cNvPr id="812" name="Google Shape;812;g2687a62b788_1_421"/>
          <p:cNvSpPr/>
          <p:nvPr/>
        </p:nvSpPr>
        <p:spPr>
          <a:xfrm>
            <a:off x="172638" y="22839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813" name="Google Shape;813;g2687a62b788_1_421"/>
          <p:cNvSpPr/>
          <p:nvPr/>
        </p:nvSpPr>
        <p:spPr>
          <a:xfrm>
            <a:off x="478350" y="3586238"/>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814" name="Google Shape;814;g2687a62b788_1_421"/>
          <p:cNvSpPr/>
          <p:nvPr/>
        </p:nvSpPr>
        <p:spPr>
          <a:xfrm>
            <a:off x="305688" y="53801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pic>
        <p:nvPicPr>
          <p:cNvPr id="815" name="Google Shape;815;g2687a62b788_1_421"/>
          <p:cNvPicPr preferRelativeResize="0"/>
          <p:nvPr/>
        </p:nvPicPr>
        <p:blipFill>
          <a:blip r:embed="rId10">
            <a:alphaModFix/>
          </a:blip>
          <a:stretch>
            <a:fillRect/>
          </a:stretch>
        </p:blipFill>
        <p:spPr>
          <a:xfrm>
            <a:off x="172649" y="4259425"/>
            <a:ext cx="2129700" cy="384000"/>
          </a:xfrm>
          <a:prstGeom prst="rect">
            <a:avLst/>
          </a:prstGeom>
          <a:noFill/>
          <a:ln cap="flat" cmpd="sng" w="28575">
            <a:solidFill>
              <a:srgbClr val="FF0000"/>
            </a:solidFill>
            <a:prstDash val="solid"/>
            <a:round/>
            <a:headEnd len="sm" w="sm" type="none"/>
            <a:tailEnd len="sm" w="sm" type="none"/>
          </a:ln>
        </p:spPr>
      </p:pic>
      <p:pic>
        <p:nvPicPr>
          <p:cNvPr id="816" name="Google Shape;816;g2687a62b788_1_421"/>
          <p:cNvPicPr preferRelativeResize="0"/>
          <p:nvPr/>
        </p:nvPicPr>
        <p:blipFill>
          <a:blip r:embed="rId10">
            <a:alphaModFix/>
          </a:blip>
          <a:stretch>
            <a:fillRect/>
          </a:stretch>
        </p:blipFill>
        <p:spPr>
          <a:xfrm>
            <a:off x="172649" y="6009200"/>
            <a:ext cx="2129700" cy="384000"/>
          </a:xfrm>
          <a:prstGeom prst="rect">
            <a:avLst/>
          </a:prstGeom>
          <a:noFill/>
          <a:ln cap="flat" cmpd="sng" w="28575">
            <a:solidFill>
              <a:srgbClr val="FF0000"/>
            </a:solidFill>
            <a:prstDash val="solid"/>
            <a:round/>
            <a:headEnd len="sm" w="sm" type="none"/>
            <a:tailEnd len="sm" w="sm" type="none"/>
          </a:ln>
        </p:spPr>
      </p:pic>
      <p:pic>
        <p:nvPicPr>
          <p:cNvPr id="817" name="Google Shape;817;g2687a62b788_1_421"/>
          <p:cNvPicPr preferRelativeResize="0"/>
          <p:nvPr/>
        </p:nvPicPr>
        <p:blipFill>
          <a:blip r:embed="rId10">
            <a:alphaModFix/>
          </a:blip>
          <a:stretch>
            <a:fillRect/>
          </a:stretch>
        </p:blipFill>
        <p:spPr>
          <a:xfrm>
            <a:off x="6384474" y="2879875"/>
            <a:ext cx="2129700" cy="384000"/>
          </a:xfrm>
          <a:prstGeom prst="rect">
            <a:avLst/>
          </a:prstGeom>
          <a:noFill/>
          <a:ln cap="flat" cmpd="sng" w="28575">
            <a:solidFill>
              <a:srgbClr val="FF0000"/>
            </a:solidFill>
            <a:prstDash val="solid"/>
            <a:round/>
            <a:headEnd len="sm" w="sm" type="none"/>
            <a:tailEnd len="sm" w="sm" type="none"/>
          </a:ln>
        </p:spPr>
      </p:pic>
      <p:pic>
        <p:nvPicPr>
          <p:cNvPr id="818" name="Google Shape;818;g2687a62b788_1_421"/>
          <p:cNvPicPr preferRelativeResize="0"/>
          <p:nvPr/>
        </p:nvPicPr>
        <p:blipFill>
          <a:blip r:embed="rId11">
            <a:alphaModFix/>
          </a:blip>
          <a:stretch>
            <a:fillRect/>
          </a:stretch>
        </p:blipFill>
        <p:spPr>
          <a:xfrm>
            <a:off x="-9" y="3"/>
            <a:ext cx="2035914" cy="727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g2687a62b788_1_442"/>
          <p:cNvPicPr preferRelativeResize="0"/>
          <p:nvPr/>
        </p:nvPicPr>
        <p:blipFill rotWithShape="1">
          <a:blip r:embed="rId3">
            <a:alphaModFix/>
          </a:blip>
          <a:srcRect b="0" l="0" r="0" t="0"/>
          <a:stretch/>
        </p:blipFill>
        <p:spPr>
          <a:xfrm>
            <a:off x="9402025" y="76200"/>
            <a:ext cx="2789975" cy="1307351"/>
          </a:xfrm>
          <a:prstGeom prst="rect">
            <a:avLst/>
          </a:prstGeom>
          <a:noFill/>
          <a:ln>
            <a:noFill/>
          </a:ln>
        </p:spPr>
      </p:pic>
      <p:sp>
        <p:nvSpPr>
          <p:cNvPr descr="Helm" id="824" name="Google Shape;824;g2687a62b788_1_442"/>
          <p:cNvSpPr/>
          <p:nvPr/>
        </p:nvSpPr>
        <p:spPr>
          <a:xfrm>
            <a:off x="6316702" y="3630279"/>
            <a:ext cx="305700" cy="21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25" name="Google Shape;825;g2687a62b788_1_442"/>
          <p:cNvCxnSpPr/>
          <p:nvPr/>
        </p:nvCxnSpPr>
        <p:spPr>
          <a:xfrm>
            <a:off x="939361" y="2418662"/>
            <a:ext cx="6000" cy="596400"/>
          </a:xfrm>
          <a:prstGeom prst="straightConnector1">
            <a:avLst/>
          </a:prstGeom>
          <a:noFill/>
          <a:ln cap="flat" cmpd="sng" w="28575">
            <a:solidFill>
              <a:srgbClr val="85200C"/>
            </a:solidFill>
            <a:prstDash val="solid"/>
            <a:round/>
            <a:headEnd len="med" w="med" type="none"/>
            <a:tailEnd len="med" w="med" type="triangle"/>
          </a:ln>
        </p:spPr>
      </p:cxnSp>
      <p:pic>
        <p:nvPicPr>
          <p:cNvPr id="826" name="Google Shape;826;g2687a62b788_1_442"/>
          <p:cNvPicPr preferRelativeResize="0"/>
          <p:nvPr/>
        </p:nvPicPr>
        <p:blipFill>
          <a:blip r:embed="rId4">
            <a:alphaModFix/>
          </a:blip>
          <a:stretch>
            <a:fillRect/>
          </a:stretch>
        </p:blipFill>
        <p:spPr>
          <a:xfrm>
            <a:off x="101789" y="3027438"/>
            <a:ext cx="1681164" cy="400719"/>
          </a:xfrm>
          <a:prstGeom prst="rect">
            <a:avLst/>
          </a:prstGeom>
          <a:noFill/>
          <a:ln>
            <a:noFill/>
          </a:ln>
        </p:spPr>
      </p:pic>
      <p:pic>
        <p:nvPicPr>
          <p:cNvPr id="827" name="Google Shape;827;g2687a62b788_1_442"/>
          <p:cNvPicPr preferRelativeResize="0"/>
          <p:nvPr/>
        </p:nvPicPr>
        <p:blipFill>
          <a:blip r:embed="rId5">
            <a:alphaModFix/>
          </a:blip>
          <a:stretch>
            <a:fillRect/>
          </a:stretch>
        </p:blipFill>
        <p:spPr>
          <a:xfrm>
            <a:off x="55107" y="1383543"/>
            <a:ext cx="1863579" cy="637424"/>
          </a:xfrm>
          <a:prstGeom prst="rect">
            <a:avLst/>
          </a:prstGeom>
          <a:noFill/>
          <a:ln>
            <a:noFill/>
          </a:ln>
        </p:spPr>
      </p:pic>
      <p:pic>
        <p:nvPicPr>
          <p:cNvPr id="828" name="Google Shape;828;g2687a62b788_1_442"/>
          <p:cNvPicPr preferRelativeResize="0"/>
          <p:nvPr/>
        </p:nvPicPr>
        <p:blipFill>
          <a:blip r:embed="rId6">
            <a:alphaModFix/>
          </a:blip>
          <a:stretch>
            <a:fillRect/>
          </a:stretch>
        </p:blipFill>
        <p:spPr>
          <a:xfrm>
            <a:off x="114883" y="2067454"/>
            <a:ext cx="1863578" cy="489115"/>
          </a:xfrm>
          <a:prstGeom prst="rect">
            <a:avLst/>
          </a:prstGeom>
          <a:noFill/>
          <a:ln>
            <a:noFill/>
          </a:ln>
        </p:spPr>
      </p:pic>
      <p:pic>
        <p:nvPicPr>
          <p:cNvPr id="829" name="Google Shape;829;g2687a62b788_1_442"/>
          <p:cNvPicPr preferRelativeResize="0"/>
          <p:nvPr/>
        </p:nvPicPr>
        <p:blipFill>
          <a:blip r:embed="rId7">
            <a:alphaModFix/>
          </a:blip>
          <a:stretch>
            <a:fillRect/>
          </a:stretch>
        </p:blipFill>
        <p:spPr>
          <a:xfrm>
            <a:off x="4416462" y="2677854"/>
            <a:ext cx="2543518" cy="1164767"/>
          </a:xfrm>
          <a:prstGeom prst="rect">
            <a:avLst/>
          </a:prstGeom>
          <a:noFill/>
          <a:ln>
            <a:noFill/>
          </a:ln>
        </p:spPr>
      </p:pic>
      <p:sp>
        <p:nvSpPr>
          <p:cNvPr id="830" name="Google Shape;830;g2687a62b788_1_442"/>
          <p:cNvSpPr txBox="1"/>
          <p:nvPr/>
        </p:nvSpPr>
        <p:spPr>
          <a:xfrm>
            <a:off x="3396028" y="1676300"/>
            <a:ext cx="14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Test: go build</a:t>
            </a:r>
            <a:endParaRPr b="1"/>
          </a:p>
        </p:txBody>
      </p:sp>
      <p:sp>
        <p:nvSpPr>
          <p:cNvPr id="831" name="Google Shape;831;g2687a62b788_1_442"/>
          <p:cNvSpPr txBox="1"/>
          <p:nvPr/>
        </p:nvSpPr>
        <p:spPr>
          <a:xfrm>
            <a:off x="5314875" y="1664538"/>
            <a:ext cx="18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Test: maven test</a:t>
            </a:r>
            <a:endParaRPr b="1"/>
          </a:p>
        </p:txBody>
      </p:sp>
      <p:pic>
        <p:nvPicPr>
          <p:cNvPr id="832" name="Google Shape;832;g2687a62b788_1_442"/>
          <p:cNvPicPr preferRelativeResize="0"/>
          <p:nvPr/>
        </p:nvPicPr>
        <p:blipFill>
          <a:blip r:embed="rId8">
            <a:alphaModFix/>
          </a:blip>
          <a:stretch>
            <a:fillRect/>
          </a:stretch>
        </p:blipFill>
        <p:spPr>
          <a:xfrm>
            <a:off x="5426757" y="1305393"/>
            <a:ext cx="2051110" cy="400719"/>
          </a:xfrm>
          <a:prstGeom prst="rect">
            <a:avLst/>
          </a:prstGeom>
          <a:noFill/>
          <a:ln>
            <a:noFill/>
          </a:ln>
        </p:spPr>
      </p:pic>
      <p:pic>
        <p:nvPicPr>
          <p:cNvPr id="833" name="Google Shape;833;g2687a62b788_1_442"/>
          <p:cNvPicPr preferRelativeResize="0"/>
          <p:nvPr/>
        </p:nvPicPr>
        <p:blipFill>
          <a:blip r:embed="rId9">
            <a:alphaModFix/>
          </a:blip>
          <a:stretch>
            <a:fillRect/>
          </a:stretch>
        </p:blipFill>
        <p:spPr>
          <a:xfrm>
            <a:off x="3847057" y="1992760"/>
            <a:ext cx="1207670" cy="419241"/>
          </a:xfrm>
          <a:prstGeom prst="rect">
            <a:avLst/>
          </a:prstGeom>
          <a:noFill/>
          <a:ln>
            <a:noFill/>
          </a:ln>
        </p:spPr>
      </p:pic>
      <p:pic>
        <p:nvPicPr>
          <p:cNvPr id="834" name="Google Shape;834;g2687a62b788_1_442"/>
          <p:cNvPicPr preferRelativeResize="0"/>
          <p:nvPr/>
        </p:nvPicPr>
        <p:blipFill>
          <a:blip r:embed="rId9">
            <a:alphaModFix/>
          </a:blip>
          <a:stretch>
            <a:fillRect/>
          </a:stretch>
        </p:blipFill>
        <p:spPr>
          <a:xfrm>
            <a:off x="5662485" y="1984233"/>
            <a:ext cx="1207670" cy="419241"/>
          </a:xfrm>
          <a:prstGeom prst="rect">
            <a:avLst/>
          </a:prstGeom>
          <a:noFill/>
          <a:ln>
            <a:noFill/>
          </a:ln>
        </p:spPr>
      </p:pic>
      <p:cxnSp>
        <p:nvCxnSpPr>
          <p:cNvPr id="835" name="Google Shape;835;g2687a62b788_1_442"/>
          <p:cNvCxnSpPr/>
          <p:nvPr/>
        </p:nvCxnSpPr>
        <p:spPr>
          <a:xfrm rot="10800000">
            <a:off x="4505241" y="2412982"/>
            <a:ext cx="64500" cy="264000"/>
          </a:xfrm>
          <a:prstGeom prst="straightConnector1">
            <a:avLst/>
          </a:prstGeom>
          <a:noFill/>
          <a:ln cap="flat" cmpd="sng" w="28575">
            <a:solidFill>
              <a:schemeClr val="dk2"/>
            </a:solidFill>
            <a:prstDash val="solid"/>
            <a:round/>
            <a:headEnd len="med" w="med" type="none"/>
            <a:tailEnd len="med" w="med" type="triangle"/>
          </a:ln>
        </p:spPr>
      </p:cxnSp>
      <p:pic>
        <p:nvPicPr>
          <p:cNvPr id="836" name="Google Shape;836;g2687a62b788_1_442"/>
          <p:cNvPicPr preferRelativeResize="0"/>
          <p:nvPr/>
        </p:nvPicPr>
        <p:blipFill>
          <a:blip r:embed="rId10">
            <a:alphaModFix/>
          </a:blip>
          <a:stretch>
            <a:fillRect/>
          </a:stretch>
        </p:blipFill>
        <p:spPr>
          <a:xfrm>
            <a:off x="3302698" y="1234050"/>
            <a:ext cx="1863578" cy="489115"/>
          </a:xfrm>
          <a:prstGeom prst="rect">
            <a:avLst/>
          </a:prstGeom>
          <a:noFill/>
          <a:ln>
            <a:noFill/>
          </a:ln>
        </p:spPr>
      </p:pic>
      <p:pic>
        <p:nvPicPr>
          <p:cNvPr id="837" name="Google Shape;837;g2687a62b788_1_442"/>
          <p:cNvPicPr preferRelativeResize="0"/>
          <p:nvPr/>
        </p:nvPicPr>
        <p:blipFill>
          <a:blip r:embed="rId8">
            <a:alphaModFix/>
          </a:blip>
          <a:stretch>
            <a:fillRect/>
          </a:stretch>
        </p:blipFill>
        <p:spPr>
          <a:xfrm>
            <a:off x="5352125" y="4083925"/>
            <a:ext cx="2051101" cy="368825"/>
          </a:xfrm>
          <a:prstGeom prst="rect">
            <a:avLst/>
          </a:prstGeom>
          <a:noFill/>
          <a:ln>
            <a:noFill/>
          </a:ln>
        </p:spPr>
      </p:pic>
      <p:pic>
        <p:nvPicPr>
          <p:cNvPr id="838" name="Google Shape;838;g2687a62b788_1_442"/>
          <p:cNvPicPr preferRelativeResize="0"/>
          <p:nvPr/>
        </p:nvPicPr>
        <p:blipFill>
          <a:blip r:embed="rId9">
            <a:alphaModFix/>
          </a:blip>
          <a:stretch>
            <a:fillRect/>
          </a:stretch>
        </p:blipFill>
        <p:spPr>
          <a:xfrm>
            <a:off x="3772410" y="4656611"/>
            <a:ext cx="1207672" cy="298161"/>
          </a:xfrm>
          <a:prstGeom prst="rect">
            <a:avLst/>
          </a:prstGeom>
          <a:noFill/>
          <a:ln>
            <a:noFill/>
          </a:ln>
        </p:spPr>
      </p:pic>
      <p:pic>
        <p:nvPicPr>
          <p:cNvPr id="839" name="Google Shape;839;g2687a62b788_1_442"/>
          <p:cNvPicPr preferRelativeResize="0"/>
          <p:nvPr/>
        </p:nvPicPr>
        <p:blipFill>
          <a:blip r:embed="rId9">
            <a:alphaModFix/>
          </a:blip>
          <a:stretch>
            <a:fillRect/>
          </a:stretch>
        </p:blipFill>
        <p:spPr>
          <a:xfrm>
            <a:off x="5587842" y="4650547"/>
            <a:ext cx="1207672" cy="298161"/>
          </a:xfrm>
          <a:prstGeom prst="rect">
            <a:avLst/>
          </a:prstGeom>
          <a:noFill/>
          <a:ln>
            <a:noFill/>
          </a:ln>
        </p:spPr>
      </p:pic>
      <p:pic>
        <p:nvPicPr>
          <p:cNvPr id="840" name="Google Shape;840;g2687a62b788_1_442"/>
          <p:cNvPicPr preferRelativeResize="0"/>
          <p:nvPr/>
        </p:nvPicPr>
        <p:blipFill>
          <a:blip r:embed="rId10">
            <a:alphaModFix/>
          </a:blip>
          <a:stretch>
            <a:fillRect/>
          </a:stretch>
        </p:blipFill>
        <p:spPr>
          <a:xfrm>
            <a:off x="3228050" y="4087775"/>
            <a:ext cx="1863575" cy="377100"/>
          </a:xfrm>
          <a:prstGeom prst="rect">
            <a:avLst/>
          </a:prstGeom>
          <a:noFill/>
          <a:ln>
            <a:noFill/>
          </a:ln>
        </p:spPr>
      </p:pic>
      <p:cxnSp>
        <p:nvCxnSpPr>
          <p:cNvPr id="841" name="Google Shape;841;g2687a62b788_1_442"/>
          <p:cNvCxnSpPr>
            <a:endCxn id="837" idx="0"/>
          </p:cNvCxnSpPr>
          <p:nvPr/>
        </p:nvCxnSpPr>
        <p:spPr>
          <a:xfrm>
            <a:off x="6272975" y="3784525"/>
            <a:ext cx="104700" cy="299400"/>
          </a:xfrm>
          <a:prstGeom prst="straightConnector1">
            <a:avLst/>
          </a:prstGeom>
          <a:noFill/>
          <a:ln cap="flat" cmpd="sng" w="28575">
            <a:solidFill>
              <a:schemeClr val="dk2"/>
            </a:solidFill>
            <a:prstDash val="solid"/>
            <a:round/>
            <a:headEnd len="med" w="med" type="none"/>
            <a:tailEnd len="med" w="med" type="triangle"/>
          </a:ln>
        </p:spPr>
      </p:cxnSp>
      <p:cxnSp>
        <p:nvCxnSpPr>
          <p:cNvPr id="842" name="Google Shape;842;g2687a62b788_1_442"/>
          <p:cNvCxnSpPr/>
          <p:nvPr/>
        </p:nvCxnSpPr>
        <p:spPr>
          <a:xfrm flipH="1">
            <a:off x="4717864" y="3808142"/>
            <a:ext cx="185100" cy="331800"/>
          </a:xfrm>
          <a:prstGeom prst="straightConnector1">
            <a:avLst/>
          </a:prstGeom>
          <a:noFill/>
          <a:ln cap="flat" cmpd="sng" w="28575">
            <a:solidFill>
              <a:schemeClr val="dk2"/>
            </a:solidFill>
            <a:prstDash val="solid"/>
            <a:round/>
            <a:headEnd len="med" w="med" type="none"/>
            <a:tailEnd len="med" w="med" type="triangle"/>
          </a:ln>
        </p:spPr>
      </p:cxnSp>
      <p:pic>
        <p:nvPicPr>
          <p:cNvPr id="843" name="Google Shape;843;g2687a62b788_1_442"/>
          <p:cNvPicPr preferRelativeResize="0"/>
          <p:nvPr/>
        </p:nvPicPr>
        <p:blipFill>
          <a:blip r:embed="rId11">
            <a:alphaModFix/>
          </a:blip>
          <a:stretch>
            <a:fillRect/>
          </a:stretch>
        </p:blipFill>
        <p:spPr>
          <a:xfrm>
            <a:off x="9048794" y="1409159"/>
            <a:ext cx="2543495" cy="578997"/>
          </a:xfrm>
          <a:prstGeom prst="rect">
            <a:avLst/>
          </a:prstGeom>
          <a:noFill/>
          <a:ln>
            <a:noFill/>
          </a:ln>
        </p:spPr>
      </p:pic>
      <p:pic>
        <p:nvPicPr>
          <p:cNvPr id="844" name="Google Shape;844;g2687a62b788_1_442"/>
          <p:cNvPicPr preferRelativeResize="0"/>
          <p:nvPr/>
        </p:nvPicPr>
        <p:blipFill>
          <a:blip r:embed="rId12">
            <a:alphaModFix/>
          </a:blip>
          <a:stretch>
            <a:fillRect/>
          </a:stretch>
        </p:blipFill>
        <p:spPr>
          <a:xfrm>
            <a:off x="9048812" y="2265877"/>
            <a:ext cx="2543494" cy="419224"/>
          </a:xfrm>
          <a:prstGeom prst="rect">
            <a:avLst/>
          </a:prstGeom>
          <a:noFill/>
          <a:ln>
            <a:noFill/>
          </a:ln>
        </p:spPr>
      </p:pic>
      <p:pic>
        <p:nvPicPr>
          <p:cNvPr id="845" name="Google Shape;845;g2687a62b788_1_442"/>
          <p:cNvPicPr preferRelativeResize="0"/>
          <p:nvPr/>
        </p:nvPicPr>
        <p:blipFill>
          <a:blip r:embed="rId13">
            <a:alphaModFix/>
          </a:blip>
          <a:stretch>
            <a:fillRect/>
          </a:stretch>
        </p:blipFill>
        <p:spPr>
          <a:xfrm>
            <a:off x="8905753" y="2967817"/>
            <a:ext cx="2493674" cy="489115"/>
          </a:xfrm>
          <a:prstGeom prst="rect">
            <a:avLst/>
          </a:prstGeom>
          <a:noFill/>
          <a:ln>
            <a:noFill/>
          </a:ln>
        </p:spPr>
      </p:pic>
      <p:pic>
        <p:nvPicPr>
          <p:cNvPr id="846" name="Google Shape;846;g2687a62b788_1_442"/>
          <p:cNvPicPr preferRelativeResize="0"/>
          <p:nvPr/>
        </p:nvPicPr>
        <p:blipFill>
          <a:blip r:embed="rId14">
            <a:alphaModFix/>
          </a:blip>
          <a:stretch>
            <a:fillRect/>
          </a:stretch>
        </p:blipFill>
        <p:spPr>
          <a:xfrm rot="2073550">
            <a:off x="6712516" y="2397841"/>
            <a:ext cx="1695969" cy="1695969"/>
          </a:xfrm>
          <a:prstGeom prst="rect">
            <a:avLst/>
          </a:prstGeom>
          <a:noFill/>
          <a:ln>
            <a:noFill/>
          </a:ln>
        </p:spPr>
      </p:pic>
      <p:cxnSp>
        <p:nvCxnSpPr>
          <p:cNvPr id="847" name="Google Shape;847;g2687a62b788_1_442"/>
          <p:cNvCxnSpPr>
            <a:endCxn id="843" idx="1"/>
          </p:cNvCxnSpPr>
          <p:nvPr/>
        </p:nvCxnSpPr>
        <p:spPr>
          <a:xfrm flipH="1" rot="10800000">
            <a:off x="6913094" y="1698658"/>
            <a:ext cx="2135700" cy="1005000"/>
          </a:xfrm>
          <a:prstGeom prst="straightConnector1">
            <a:avLst/>
          </a:prstGeom>
          <a:noFill/>
          <a:ln cap="flat" cmpd="sng" w="28575">
            <a:solidFill>
              <a:schemeClr val="dk2"/>
            </a:solidFill>
            <a:prstDash val="solid"/>
            <a:round/>
            <a:headEnd len="med" w="med" type="none"/>
            <a:tailEnd len="med" w="med" type="triangle"/>
          </a:ln>
        </p:spPr>
      </p:cxnSp>
      <p:cxnSp>
        <p:nvCxnSpPr>
          <p:cNvPr id="848" name="Google Shape;848;g2687a62b788_1_442"/>
          <p:cNvCxnSpPr>
            <a:endCxn id="834" idx="2"/>
          </p:cNvCxnSpPr>
          <p:nvPr/>
        </p:nvCxnSpPr>
        <p:spPr>
          <a:xfrm flipH="1" rot="10800000">
            <a:off x="6227020" y="2403474"/>
            <a:ext cx="39300" cy="314100"/>
          </a:xfrm>
          <a:prstGeom prst="straightConnector1">
            <a:avLst/>
          </a:prstGeom>
          <a:noFill/>
          <a:ln cap="flat" cmpd="sng" w="28575">
            <a:solidFill>
              <a:schemeClr val="dk2"/>
            </a:solidFill>
            <a:prstDash val="solid"/>
            <a:round/>
            <a:headEnd len="med" w="med" type="none"/>
            <a:tailEnd len="med" w="med" type="triangle"/>
          </a:ln>
        </p:spPr>
      </p:cxnSp>
      <p:sp>
        <p:nvSpPr>
          <p:cNvPr id="849" name="Google Shape;849;g2687a62b788_1_442"/>
          <p:cNvSpPr txBox="1"/>
          <p:nvPr/>
        </p:nvSpPr>
        <p:spPr>
          <a:xfrm>
            <a:off x="5810869" y="4315839"/>
            <a:ext cx="30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Build .war</a:t>
            </a:r>
            <a:endParaRPr/>
          </a:p>
        </p:txBody>
      </p:sp>
      <p:sp>
        <p:nvSpPr>
          <p:cNvPr id="850" name="Google Shape;850;g2687a62b788_1_442"/>
          <p:cNvSpPr txBox="1"/>
          <p:nvPr/>
        </p:nvSpPr>
        <p:spPr>
          <a:xfrm>
            <a:off x="3881214" y="4303932"/>
            <a:ext cx="30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Build .exe</a:t>
            </a:r>
            <a:endParaRPr/>
          </a:p>
        </p:txBody>
      </p:sp>
      <p:sp>
        <p:nvSpPr>
          <p:cNvPr id="851" name="Google Shape;851;g2687a62b788_1_442"/>
          <p:cNvSpPr txBox="1"/>
          <p:nvPr/>
        </p:nvSpPr>
        <p:spPr>
          <a:xfrm>
            <a:off x="2271300" y="357213"/>
            <a:ext cx="76494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(When a code is changed on all branches except develop)    </a:t>
            </a:r>
            <a:endParaRPr b="1"/>
          </a:p>
        </p:txBody>
      </p:sp>
      <p:pic>
        <p:nvPicPr>
          <p:cNvPr id="852" name="Google Shape;852;g2687a62b788_1_442"/>
          <p:cNvPicPr preferRelativeResize="0"/>
          <p:nvPr/>
        </p:nvPicPr>
        <p:blipFill>
          <a:blip r:embed="rId9">
            <a:alphaModFix/>
          </a:blip>
          <a:stretch>
            <a:fillRect/>
          </a:stretch>
        </p:blipFill>
        <p:spPr>
          <a:xfrm>
            <a:off x="10384635" y="3359008"/>
            <a:ext cx="1207670" cy="419241"/>
          </a:xfrm>
          <a:prstGeom prst="rect">
            <a:avLst/>
          </a:prstGeom>
          <a:noFill/>
          <a:ln>
            <a:noFill/>
          </a:ln>
        </p:spPr>
      </p:pic>
      <p:cxnSp>
        <p:nvCxnSpPr>
          <p:cNvPr id="853" name="Google Shape;853;g2687a62b788_1_442"/>
          <p:cNvCxnSpPr>
            <a:stCxn id="846" idx="0"/>
            <a:endCxn id="844" idx="1"/>
          </p:cNvCxnSpPr>
          <p:nvPr/>
        </p:nvCxnSpPr>
        <p:spPr>
          <a:xfrm flipH="1" rot="10800000">
            <a:off x="8258850" y="2475600"/>
            <a:ext cx="789900" cy="289200"/>
          </a:xfrm>
          <a:prstGeom prst="straightConnector1">
            <a:avLst/>
          </a:prstGeom>
          <a:noFill/>
          <a:ln cap="flat" cmpd="sng" w="28575">
            <a:solidFill>
              <a:schemeClr val="dk2"/>
            </a:solidFill>
            <a:prstDash val="solid"/>
            <a:round/>
            <a:headEnd len="med" w="med" type="none"/>
            <a:tailEnd len="med" w="med" type="triangle"/>
          </a:ln>
        </p:spPr>
      </p:cxnSp>
      <p:cxnSp>
        <p:nvCxnSpPr>
          <p:cNvPr id="854" name="Google Shape;854;g2687a62b788_1_442"/>
          <p:cNvCxnSpPr>
            <a:stCxn id="846" idx="0"/>
          </p:cNvCxnSpPr>
          <p:nvPr/>
        </p:nvCxnSpPr>
        <p:spPr>
          <a:xfrm flipH="1">
            <a:off x="6934950" y="2764800"/>
            <a:ext cx="1323900" cy="246600"/>
          </a:xfrm>
          <a:prstGeom prst="straightConnector1">
            <a:avLst/>
          </a:prstGeom>
          <a:noFill/>
          <a:ln cap="flat" cmpd="sng" w="28575">
            <a:solidFill>
              <a:schemeClr val="dk2"/>
            </a:solidFill>
            <a:prstDash val="solid"/>
            <a:round/>
            <a:headEnd len="med" w="med" type="none"/>
            <a:tailEnd len="med" w="med" type="triangle"/>
          </a:ln>
        </p:spPr>
      </p:cxnSp>
      <p:sp>
        <p:nvSpPr>
          <p:cNvPr id="855" name="Google Shape;855;g2687a62b788_1_442"/>
          <p:cNvSpPr/>
          <p:nvPr/>
        </p:nvSpPr>
        <p:spPr>
          <a:xfrm>
            <a:off x="1066013" y="26030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856" name="Google Shape;856;g2687a62b788_1_442"/>
          <p:cNvSpPr/>
          <p:nvPr/>
        </p:nvSpPr>
        <p:spPr>
          <a:xfrm>
            <a:off x="2416275" y="293887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857" name="Google Shape;857;g2687a62b788_1_442"/>
          <p:cNvSpPr/>
          <p:nvPr/>
        </p:nvSpPr>
        <p:spPr>
          <a:xfrm>
            <a:off x="8026850" y="29372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6</a:t>
            </a:r>
            <a:endParaRPr sz="1000"/>
          </a:p>
        </p:txBody>
      </p:sp>
      <p:sp>
        <p:nvSpPr>
          <p:cNvPr id="858" name="Google Shape;858;g2687a62b788_1_442"/>
          <p:cNvSpPr/>
          <p:nvPr/>
        </p:nvSpPr>
        <p:spPr>
          <a:xfrm>
            <a:off x="6224825" y="9940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a:t>
            </a:r>
            <a:endParaRPr sz="1000"/>
          </a:p>
        </p:txBody>
      </p:sp>
      <p:sp>
        <p:nvSpPr>
          <p:cNvPr id="859" name="Google Shape;859;g2687a62b788_1_442"/>
          <p:cNvSpPr/>
          <p:nvPr/>
        </p:nvSpPr>
        <p:spPr>
          <a:xfrm>
            <a:off x="4006988" y="9267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sp>
        <p:nvSpPr>
          <p:cNvPr id="860" name="Google Shape;860;g2687a62b788_1_442"/>
          <p:cNvSpPr/>
          <p:nvPr/>
        </p:nvSpPr>
        <p:spPr>
          <a:xfrm>
            <a:off x="7806613" y="2037063"/>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861" name="Google Shape;861;g2687a62b788_1_442"/>
          <p:cNvSpPr/>
          <p:nvPr/>
        </p:nvSpPr>
        <p:spPr>
          <a:xfrm>
            <a:off x="8332538" y="24742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7</a:t>
            </a:r>
            <a:endParaRPr sz="1000"/>
          </a:p>
        </p:txBody>
      </p:sp>
      <p:sp>
        <p:nvSpPr>
          <p:cNvPr id="862" name="Google Shape;862;g2687a62b788_1_442"/>
          <p:cNvSpPr/>
          <p:nvPr/>
        </p:nvSpPr>
        <p:spPr>
          <a:xfrm>
            <a:off x="7340550" y="27291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8</a:t>
            </a:r>
            <a:endParaRPr sz="1000"/>
          </a:p>
        </p:txBody>
      </p:sp>
      <p:sp>
        <p:nvSpPr>
          <p:cNvPr id="863" name="Google Shape;863;g2687a62b788_1_442"/>
          <p:cNvSpPr/>
          <p:nvPr/>
        </p:nvSpPr>
        <p:spPr>
          <a:xfrm>
            <a:off x="3251975" y="40378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9</a:t>
            </a:r>
            <a:endParaRPr sz="1000"/>
          </a:p>
        </p:txBody>
      </p:sp>
      <p:sp>
        <p:nvSpPr>
          <p:cNvPr id="864" name="Google Shape;864;g2687a62b788_1_442"/>
          <p:cNvSpPr/>
          <p:nvPr/>
        </p:nvSpPr>
        <p:spPr>
          <a:xfrm>
            <a:off x="7178475" y="3406525"/>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11</a:t>
            </a:r>
            <a:endParaRPr sz="1000"/>
          </a:p>
        </p:txBody>
      </p:sp>
      <p:cxnSp>
        <p:nvCxnSpPr>
          <p:cNvPr id="865" name="Google Shape;865;g2687a62b788_1_442"/>
          <p:cNvCxnSpPr>
            <a:stCxn id="826" idx="3"/>
            <a:endCxn id="829" idx="1"/>
          </p:cNvCxnSpPr>
          <p:nvPr/>
        </p:nvCxnSpPr>
        <p:spPr>
          <a:xfrm>
            <a:off x="1782953" y="3227797"/>
            <a:ext cx="2633400" cy="32400"/>
          </a:xfrm>
          <a:prstGeom prst="straightConnector1">
            <a:avLst/>
          </a:prstGeom>
          <a:noFill/>
          <a:ln cap="flat" cmpd="sng" w="28575">
            <a:solidFill>
              <a:schemeClr val="dk2"/>
            </a:solidFill>
            <a:prstDash val="solid"/>
            <a:round/>
            <a:headEnd len="med" w="med" type="none"/>
            <a:tailEnd len="med" w="med" type="triangle"/>
          </a:ln>
        </p:spPr>
      </p:cxnSp>
      <p:sp>
        <p:nvSpPr>
          <p:cNvPr id="866" name="Google Shape;866;g2687a62b788_1_442"/>
          <p:cNvSpPr/>
          <p:nvPr/>
        </p:nvSpPr>
        <p:spPr>
          <a:xfrm>
            <a:off x="6556613" y="3913338"/>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10</a:t>
            </a:r>
            <a:endParaRPr sz="1000"/>
          </a:p>
        </p:txBody>
      </p:sp>
      <p:pic>
        <p:nvPicPr>
          <p:cNvPr id="867" name="Google Shape;867;g2687a62b788_1_442"/>
          <p:cNvPicPr preferRelativeResize="0"/>
          <p:nvPr/>
        </p:nvPicPr>
        <p:blipFill>
          <a:blip r:embed="rId15">
            <a:alphaModFix/>
          </a:blip>
          <a:stretch>
            <a:fillRect/>
          </a:stretch>
        </p:blipFill>
        <p:spPr>
          <a:xfrm>
            <a:off x="8344688" y="3659950"/>
            <a:ext cx="942275" cy="912300"/>
          </a:xfrm>
          <a:prstGeom prst="rect">
            <a:avLst/>
          </a:prstGeom>
          <a:noFill/>
          <a:ln>
            <a:noFill/>
          </a:ln>
        </p:spPr>
      </p:pic>
      <p:cxnSp>
        <p:nvCxnSpPr>
          <p:cNvPr id="868" name="Google Shape;868;g2687a62b788_1_442"/>
          <p:cNvCxnSpPr>
            <a:endCxn id="867" idx="1"/>
          </p:cNvCxnSpPr>
          <p:nvPr/>
        </p:nvCxnSpPr>
        <p:spPr>
          <a:xfrm>
            <a:off x="6945788" y="3484000"/>
            <a:ext cx="1398900" cy="632100"/>
          </a:xfrm>
          <a:prstGeom prst="straightConnector1">
            <a:avLst/>
          </a:prstGeom>
          <a:noFill/>
          <a:ln cap="flat" cmpd="sng" w="28575">
            <a:solidFill>
              <a:schemeClr val="dk2"/>
            </a:solidFill>
            <a:prstDash val="solid"/>
            <a:round/>
            <a:headEnd len="med" w="med" type="none"/>
            <a:tailEnd len="med" w="med" type="triangle"/>
          </a:ln>
        </p:spPr>
      </p:cxnSp>
      <p:sp>
        <p:nvSpPr>
          <p:cNvPr id="869" name="Google Shape;869;g2687a62b788_1_442"/>
          <p:cNvSpPr/>
          <p:nvPr/>
        </p:nvSpPr>
        <p:spPr>
          <a:xfrm>
            <a:off x="3593850" y="5747975"/>
            <a:ext cx="5454918" cy="63741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This pipeline on make sure an image can be built from the change made on the code </a:t>
            </a:r>
            <a:endParaRPr/>
          </a:p>
        </p:txBody>
      </p:sp>
      <p:pic>
        <p:nvPicPr>
          <p:cNvPr id="870" name="Google Shape;870;g2687a62b788_1_442"/>
          <p:cNvPicPr preferRelativeResize="0"/>
          <p:nvPr/>
        </p:nvPicPr>
        <p:blipFill>
          <a:blip r:embed="rId16">
            <a:alphaModFix/>
          </a:blip>
          <a:stretch>
            <a:fillRect/>
          </a:stretch>
        </p:blipFill>
        <p:spPr>
          <a:xfrm>
            <a:off x="-9" y="3"/>
            <a:ext cx="2035914" cy="727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g2687a62b788_1_493"/>
          <p:cNvPicPr preferRelativeResize="0"/>
          <p:nvPr/>
        </p:nvPicPr>
        <p:blipFill rotWithShape="1">
          <a:blip r:embed="rId3">
            <a:alphaModFix/>
          </a:blip>
          <a:srcRect b="0" l="0" r="0" t="0"/>
          <a:stretch/>
        </p:blipFill>
        <p:spPr>
          <a:xfrm>
            <a:off x="10516500" y="0"/>
            <a:ext cx="1675500" cy="837750"/>
          </a:xfrm>
          <a:prstGeom prst="rect">
            <a:avLst/>
          </a:prstGeom>
          <a:noFill/>
          <a:ln>
            <a:noFill/>
          </a:ln>
        </p:spPr>
      </p:pic>
      <p:sp>
        <p:nvSpPr>
          <p:cNvPr id="876" name="Google Shape;876;g2687a62b788_1_493"/>
          <p:cNvSpPr txBox="1"/>
          <p:nvPr/>
        </p:nvSpPr>
        <p:spPr>
          <a:xfrm>
            <a:off x="2417900" y="0"/>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(When pull request merged to develop branch)    </a:t>
            </a:r>
            <a:endParaRPr b="1"/>
          </a:p>
        </p:txBody>
      </p:sp>
      <p:sp>
        <p:nvSpPr>
          <p:cNvPr id="877" name="Google Shape;877;g2687a62b788_1_493"/>
          <p:cNvSpPr/>
          <p:nvPr/>
        </p:nvSpPr>
        <p:spPr>
          <a:xfrm>
            <a:off x="76925" y="824275"/>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 new branch is created or a commit is made to on of the branch </a:t>
            </a:r>
            <a:endParaRPr/>
          </a:p>
        </p:txBody>
      </p:sp>
      <p:sp>
        <p:nvSpPr>
          <p:cNvPr id="878" name="Google Shape;878;g2687a62b788_1_493"/>
          <p:cNvSpPr/>
          <p:nvPr/>
        </p:nvSpPr>
        <p:spPr>
          <a:xfrm>
            <a:off x="0" y="1975600"/>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notice the change on stormer repository via a preset webhook the clone the repository</a:t>
            </a:r>
            <a:endParaRPr/>
          </a:p>
        </p:txBody>
      </p:sp>
      <p:sp>
        <p:nvSpPr>
          <p:cNvPr id="879" name="Google Shape;879;g2687a62b788_1_493"/>
          <p:cNvSpPr/>
          <p:nvPr/>
        </p:nvSpPr>
        <p:spPr>
          <a:xfrm>
            <a:off x="0" y="4294300"/>
            <a:ext cx="112872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Jenkins           use the docker agent to launch a golang            container to scan the all go                    code         </a:t>
            </a:r>
            <a:endParaRPr/>
          </a:p>
        </p:txBody>
      </p:sp>
      <p:sp>
        <p:nvSpPr>
          <p:cNvPr id="880" name="Google Shape;880;g2687a62b788_1_493"/>
          <p:cNvSpPr/>
          <p:nvPr/>
        </p:nvSpPr>
        <p:spPr>
          <a:xfrm>
            <a:off x="186788" y="6687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881" name="Google Shape;881;g2687a62b788_1_493"/>
          <p:cNvSpPr/>
          <p:nvPr/>
        </p:nvSpPr>
        <p:spPr>
          <a:xfrm>
            <a:off x="-12" y="18212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pic>
        <p:nvPicPr>
          <p:cNvPr id="882" name="Google Shape;882;g2687a62b788_1_493"/>
          <p:cNvPicPr preferRelativeResize="0"/>
          <p:nvPr/>
        </p:nvPicPr>
        <p:blipFill>
          <a:blip r:embed="rId4">
            <a:alphaModFix/>
          </a:blip>
          <a:stretch>
            <a:fillRect/>
          </a:stretch>
        </p:blipFill>
        <p:spPr>
          <a:xfrm>
            <a:off x="9130388" y="4463288"/>
            <a:ext cx="2096954" cy="574325"/>
          </a:xfrm>
          <a:prstGeom prst="rect">
            <a:avLst/>
          </a:prstGeom>
          <a:noFill/>
          <a:ln>
            <a:noFill/>
          </a:ln>
        </p:spPr>
      </p:pic>
      <p:sp>
        <p:nvSpPr>
          <p:cNvPr id="883" name="Google Shape;883;g2687a62b788_1_493"/>
          <p:cNvSpPr/>
          <p:nvPr/>
        </p:nvSpPr>
        <p:spPr>
          <a:xfrm>
            <a:off x="131900" y="3134938"/>
            <a:ext cx="101001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Jenkins send build start notification on </a:t>
            </a:r>
            <a:endParaRPr/>
          </a:p>
        </p:txBody>
      </p:sp>
      <p:pic>
        <p:nvPicPr>
          <p:cNvPr id="884" name="Google Shape;884;g2687a62b788_1_493"/>
          <p:cNvPicPr preferRelativeResize="0"/>
          <p:nvPr/>
        </p:nvPicPr>
        <p:blipFill>
          <a:blip r:embed="rId5">
            <a:alphaModFix/>
          </a:blip>
          <a:stretch>
            <a:fillRect/>
          </a:stretch>
        </p:blipFill>
        <p:spPr>
          <a:xfrm>
            <a:off x="76935" y="2201747"/>
            <a:ext cx="873918" cy="400200"/>
          </a:xfrm>
          <a:prstGeom prst="rect">
            <a:avLst/>
          </a:prstGeom>
          <a:noFill/>
          <a:ln>
            <a:noFill/>
          </a:ln>
        </p:spPr>
      </p:pic>
      <p:pic>
        <p:nvPicPr>
          <p:cNvPr id="885" name="Google Shape;885;g2687a62b788_1_493"/>
          <p:cNvPicPr preferRelativeResize="0"/>
          <p:nvPr/>
        </p:nvPicPr>
        <p:blipFill>
          <a:blip r:embed="rId5">
            <a:alphaModFix/>
          </a:blip>
          <a:stretch>
            <a:fillRect/>
          </a:stretch>
        </p:blipFill>
        <p:spPr>
          <a:xfrm>
            <a:off x="194260" y="3390997"/>
            <a:ext cx="873918" cy="400200"/>
          </a:xfrm>
          <a:prstGeom prst="rect">
            <a:avLst/>
          </a:prstGeom>
          <a:noFill/>
          <a:ln>
            <a:noFill/>
          </a:ln>
        </p:spPr>
      </p:pic>
      <p:pic>
        <p:nvPicPr>
          <p:cNvPr id="886" name="Google Shape;886;g2687a62b788_1_493"/>
          <p:cNvPicPr preferRelativeResize="0"/>
          <p:nvPr/>
        </p:nvPicPr>
        <p:blipFill>
          <a:blip r:embed="rId6">
            <a:alphaModFix/>
          </a:blip>
          <a:stretch>
            <a:fillRect/>
          </a:stretch>
        </p:blipFill>
        <p:spPr>
          <a:xfrm>
            <a:off x="4749449" y="3357378"/>
            <a:ext cx="1457570" cy="331800"/>
          </a:xfrm>
          <a:prstGeom prst="rect">
            <a:avLst/>
          </a:prstGeom>
          <a:noFill/>
          <a:ln>
            <a:noFill/>
          </a:ln>
        </p:spPr>
      </p:pic>
      <p:pic>
        <p:nvPicPr>
          <p:cNvPr id="887" name="Google Shape;887;g2687a62b788_1_493"/>
          <p:cNvPicPr preferRelativeResize="0"/>
          <p:nvPr/>
        </p:nvPicPr>
        <p:blipFill>
          <a:blip r:embed="rId5">
            <a:alphaModFix/>
          </a:blip>
          <a:stretch>
            <a:fillRect/>
          </a:stretch>
        </p:blipFill>
        <p:spPr>
          <a:xfrm>
            <a:off x="76935" y="4571960"/>
            <a:ext cx="873918" cy="400200"/>
          </a:xfrm>
          <a:prstGeom prst="rect">
            <a:avLst/>
          </a:prstGeom>
          <a:noFill/>
          <a:ln>
            <a:noFill/>
          </a:ln>
        </p:spPr>
      </p:pic>
      <p:pic>
        <p:nvPicPr>
          <p:cNvPr id="888" name="Google Shape;888;g2687a62b788_1_493"/>
          <p:cNvPicPr preferRelativeResize="0"/>
          <p:nvPr/>
        </p:nvPicPr>
        <p:blipFill>
          <a:blip r:embed="rId7">
            <a:alphaModFix/>
          </a:blip>
          <a:stretch>
            <a:fillRect/>
          </a:stretch>
        </p:blipFill>
        <p:spPr>
          <a:xfrm>
            <a:off x="3959229" y="6328431"/>
            <a:ext cx="873925" cy="170737"/>
          </a:xfrm>
          <a:prstGeom prst="rect">
            <a:avLst/>
          </a:prstGeom>
          <a:noFill/>
          <a:ln>
            <a:noFill/>
          </a:ln>
        </p:spPr>
      </p:pic>
      <p:pic>
        <p:nvPicPr>
          <p:cNvPr id="889" name="Google Shape;889;g2687a62b788_1_493"/>
          <p:cNvPicPr preferRelativeResize="0"/>
          <p:nvPr/>
        </p:nvPicPr>
        <p:blipFill>
          <a:blip r:embed="rId8">
            <a:alphaModFix/>
          </a:blip>
          <a:stretch>
            <a:fillRect/>
          </a:stretch>
        </p:blipFill>
        <p:spPr>
          <a:xfrm>
            <a:off x="6954375" y="4624599"/>
            <a:ext cx="958975" cy="251700"/>
          </a:xfrm>
          <a:prstGeom prst="rect">
            <a:avLst/>
          </a:prstGeom>
          <a:noFill/>
          <a:ln>
            <a:noFill/>
          </a:ln>
        </p:spPr>
      </p:pic>
      <p:sp>
        <p:nvSpPr>
          <p:cNvPr id="890" name="Google Shape;890;g2687a62b788_1_493"/>
          <p:cNvSpPr/>
          <p:nvPr/>
        </p:nvSpPr>
        <p:spPr>
          <a:xfrm>
            <a:off x="186788" y="29735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891" name="Google Shape;891;g2687a62b788_1_493"/>
          <p:cNvSpPr/>
          <p:nvPr/>
        </p:nvSpPr>
        <p:spPr>
          <a:xfrm>
            <a:off x="-12" y="414370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sp>
        <p:nvSpPr>
          <p:cNvPr id="892" name="Google Shape;892;g2687a62b788_1_493"/>
          <p:cNvSpPr/>
          <p:nvPr/>
        </p:nvSpPr>
        <p:spPr>
          <a:xfrm>
            <a:off x="76925" y="5649050"/>
            <a:ext cx="11583900" cy="11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Jenkins           use the docker agent to launch a                                 container to scan the all                    code </a:t>
            </a:r>
            <a:endParaRPr/>
          </a:p>
        </p:txBody>
      </p:sp>
      <p:pic>
        <p:nvPicPr>
          <p:cNvPr id="893" name="Google Shape;893;g2687a62b788_1_493"/>
          <p:cNvPicPr preferRelativeResize="0"/>
          <p:nvPr/>
        </p:nvPicPr>
        <p:blipFill>
          <a:blip r:embed="rId5">
            <a:alphaModFix/>
          </a:blip>
          <a:stretch>
            <a:fillRect/>
          </a:stretch>
        </p:blipFill>
        <p:spPr>
          <a:xfrm>
            <a:off x="194260" y="6107672"/>
            <a:ext cx="873918" cy="400200"/>
          </a:xfrm>
          <a:prstGeom prst="rect">
            <a:avLst/>
          </a:prstGeom>
          <a:noFill/>
          <a:ln>
            <a:noFill/>
          </a:ln>
        </p:spPr>
      </p:pic>
      <p:pic>
        <p:nvPicPr>
          <p:cNvPr id="894" name="Google Shape;894;g2687a62b788_1_493"/>
          <p:cNvPicPr preferRelativeResize="0"/>
          <p:nvPr/>
        </p:nvPicPr>
        <p:blipFill>
          <a:blip r:embed="rId7">
            <a:alphaModFix/>
          </a:blip>
          <a:stretch>
            <a:fillRect/>
          </a:stretch>
        </p:blipFill>
        <p:spPr>
          <a:xfrm>
            <a:off x="4050298" y="6107400"/>
            <a:ext cx="1362050" cy="400725"/>
          </a:xfrm>
          <a:prstGeom prst="rect">
            <a:avLst/>
          </a:prstGeom>
          <a:noFill/>
          <a:ln>
            <a:noFill/>
          </a:ln>
        </p:spPr>
      </p:pic>
      <p:pic>
        <p:nvPicPr>
          <p:cNvPr id="895" name="Google Shape;895;g2687a62b788_1_493"/>
          <p:cNvPicPr preferRelativeResize="0"/>
          <p:nvPr/>
        </p:nvPicPr>
        <p:blipFill>
          <a:blip r:embed="rId9">
            <a:alphaModFix/>
          </a:blip>
          <a:stretch>
            <a:fillRect/>
          </a:stretch>
        </p:blipFill>
        <p:spPr>
          <a:xfrm>
            <a:off x="3740325" y="4540588"/>
            <a:ext cx="1180751" cy="518500"/>
          </a:xfrm>
          <a:prstGeom prst="rect">
            <a:avLst/>
          </a:prstGeom>
          <a:noFill/>
          <a:ln>
            <a:noFill/>
          </a:ln>
        </p:spPr>
      </p:pic>
      <p:pic>
        <p:nvPicPr>
          <p:cNvPr id="896" name="Google Shape;896;g2687a62b788_1_493"/>
          <p:cNvPicPr preferRelativeResize="0"/>
          <p:nvPr/>
        </p:nvPicPr>
        <p:blipFill>
          <a:blip r:embed="rId10">
            <a:alphaModFix/>
          </a:blip>
          <a:stretch>
            <a:fillRect/>
          </a:stretch>
        </p:blipFill>
        <p:spPr>
          <a:xfrm>
            <a:off x="7524837" y="6048516"/>
            <a:ext cx="779129" cy="518475"/>
          </a:xfrm>
          <a:prstGeom prst="rect">
            <a:avLst/>
          </a:prstGeom>
          <a:noFill/>
          <a:ln>
            <a:noFill/>
          </a:ln>
        </p:spPr>
      </p:pic>
      <p:pic>
        <p:nvPicPr>
          <p:cNvPr id="897" name="Google Shape;897;g2687a62b788_1_493"/>
          <p:cNvPicPr preferRelativeResize="0"/>
          <p:nvPr/>
        </p:nvPicPr>
        <p:blipFill>
          <a:blip r:embed="rId11">
            <a:alphaModFix/>
          </a:blip>
          <a:stretch>
            <a:fillRect/>
          </a:stretch>
        </p:blipFill>
        <p:spPr>
          <a:xfrm>
            <a:off x="10100100" y="6328432"/>
            <a:ext cx="1362050" cy="460693"/>
          </a:xfrm>
          <a:prstGeom prst="rect">
            <a:avLst/>
          </a:prstGeom>
          <a:noFill/>
          <a:ln>
            <a:noFill/>
          </a:ln>
        </p:spPr>
      </p:pic>
      <p:pic>
        <p:nvPicPr>
          <p:cNvPr id="898" name="Google Shape;898;g2687a62b788_1_493"/>
          <p:cNvPicPr preferRelativeResize="0"/>
          <p:nvPr/>
        </p:nvPicPr>
        <p:blipFill>
          <a:blip r:embed="rId12">
            <a:alphaModFix/>
          </a:blip>
          <a:stretch>
            <a:fillRect/>
          </a:stretch>
        </p:blipFill>
        <p:spPr>
          <a:xfrm>
            <a:off x="10240638" y="5649050"/>
            <a:ext cx="1080966" cy="601975"/>
          </a:xfrm>
          <a:prstGeom prst="rect">
            <a:avLst/>
          </a:prstGeom>
          <a:noFill/>
          <a:ln>
            <a:noFill/>
          </a:ln>
        </p:spPr>
      </p:pic>
      <p:sp>
        <p:nvSpPr>
          <p:cNvPr id="899" name="Google Shape;899;g2687a62b788_1_493"/>
          <p:cNvSpPr/>
          <p:nvPr/>
        </p:nvSpPr>
        <p:spPr>
          <a:xfrm>
            <a:off x="131888" y="5491238"/>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a:t>
            </a:r>
            <a:endParaRPr sz="1000"/>
          </a:p>
        </p:txBody>
      </p:sp>
      <p:pic>
        <p:nvPicPr>
          <p:cNvPr id="900" name="Google Shape;900;g2687a62b788_1_493"/>
          <p:cNvPicPr preferRelativeResize="0"/>
          <p:nvPr/>
        </p:nvPicPr>
        <p:blipFill>
          <a:blip r:embed="rId13">
            <a:alphaModFix/>
          </a:blip>
          <a:stretch>
            <a:fillRect/>
          </a:stretch>
        </p:blipFill>
        <p:spPr>
          <a:xfrm>
            <a:off x="-1" y="0"/>
            <a:ext cx="1871489" cy="668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687a62b788_0_17"/>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Project Goal</a:t>
            </a:r>
            <a:endParaRPr/>
          </a:p>
        </p:txBody>
      </p:sp>
      <p:sp>
        <p:nvSpPr>
          <p:cNvPr id="137" name="Google Shape;137;g2687a62b788_0_17"/>
          <p:cNvSpPr txBox="1"/>
          <p:nvPr>
            <p:ph idx="1" type="subTitle"/>
          </p:nvPr>
        </p:nvSpPr>
        <p:spPr>
          <a:xfrm>
            <a:off x="290100" y="3041400"/>
            <a:ext cx="10698600" cy="10329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The primary goal of this project is to deploy the Revive application into a production environment using Helm for package management and ArgoCD for automated, continuous delivery. </a:t>
            </a:r>
            <a:endParaRPr sz="2420">
              <a:latin typeface="Times New Roman"/>
              <a:ea typeface="Times New Roman"/>
              <a:cs typeface="Times New Roman"/>
              <a:sym typeface="Times New Roman"/>
            </a:endParaRPr>
          </a:p>
        </p:txBody>
      </p:sp>
      <p:pic>
        <p:nvPicPr>
          <p:cNvPr id="138" name="Google Shape;138;g2687a62b788_0_17"/>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39" name="Google Shape;139;g2687a62b788_0_17"/>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pic>
        <p:nvPicPr>
          <p:cNvPr id="905" name="Google Shape;905;g2687a62b788_1_522"/>
          <p:cNvPicPr preferRelativeResize="0"/>
          <p:nvPr/>
        </p:nvPicPr>
        <p:blipFill rotWithShape="1">
          <a:blip r:embed="rId3">
            <a:alphaModFix/>
          </a:blip>
          <a:srcRect b="0" l="0" r="0" t="0"/>
          <a:stretch/>
        </p:blipFill>
        <p:spPr>
          <a:xfrm>
            <a:off x="10516500" y="0"/>
            <a:ext cx="1675500" cy="837750"/>
          </a:xfrm>
          <a:prstGeom prst="rect">
            <a:avLst/>
          </a:prstGeom>
          <a:noFill/>
          <a:ln>
            <a:noFill/>
          </a:ln>
        </p:spPr>
      </p:pic>
      <p:sp>
        <p:nvSpPr>
          <p:cNvPr id="906" name="Google Shape;906;g2687a62b788_1_522"/>
          <p:cNvSpPr txBox="1"/>
          <p:nvPr/>
        </p:nvSpPr>
        <p:spPr>
          <a:xfrm>
            <a:off x="2417900" y="0"/>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(When pull request merged to develop branch)    </a:t>
            </a:r>
            <a:endParaRPr b="1"/>
          </a:p>
        </p:txBody>
      </p:sp>
      <p:sp>
        <p:nvSpPr>
          <p:cNvPr id="907" name="Google Shape;907;g2687a62b788_1_522"/>
          <p:cNvSpPr/>
          <p:nvPr/>
        </p:nvSpPr>
        <p:spPr>
          <a:xfrm>
            <a:off x="76925" y="824275"/>
            <a:ext cx="119796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r>
              <a:rPr lang="en-US">
                <a:solidFill>
                  <a:schemeClr val="dk1"/>
                </a:solidFill>
              </a:rPr>
              <a:t>use the docker agent  to </a:t>
            </a:r>
            <a:r>
              <a:rPr lang="en-US"/>
              <a:t>launch                                                       container to scan the code and the scan result sent back to  </a:t>
            </a:r>
            <a:endParaRPr/>
          </a:p>
        </p:txBody>
      </p:sp>
      <p:sp>
        <p:nvSpPr>
          <p:cNvPr id="908" name="Google Shape;908;g2687a62b788_1_522"/>
          <p:cNvSpPr/>
          <p:nvPr/>
        </p:nvSpPr>
        <p:spPr>
          <a:xfrm>
            <a:off x="0" y="1975600"/>
            <a:ext cx="85395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sent the build report to                                                         to be compared with quality gate  </a:t>
            </a:r>
            <a:endParaRPr/>
          </a:p>
        </p:txBody>
      </p:sp>
      <p:sp>
        <p:nvSpPr>
          <p:cNvPr id="909" name="Google Shape;909;g2687a62b788_1_522"/>
          <p:cNvSpPr/>
          <p:nvPr/>
        </p:nvSpPr>
        <p:spPr>
          <a:xfrm>
            <a:off x="0" y="4294300"/>
            <a:ext cx="112872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Jenkins       </a:t>
            </a:r>
            <a:r>
              <a:rPr lang="en-US">
                <a:solidFill>
                  <a:schemeClr val="dk1"/>
                </a:solidFill>
              </a:rPr>
              <a:t>use the docker agent  to launch                             containers to build an artifact </a:t>
            </a:r>
            <a:endParaRPr/>
          </a:p>
        </p:txBody>
      </p:sp>
      <p:sp>
        <p:nvSpPr>
          <p:cNvPr id="910" name="Google Shape;910;g2687a62b788_1_522"/>
          <p:cNvSpPr/>
          <p:nvPr/>
        </p:nvSpPr>
        <p:spPr>
          <a:xfrm>
            <a:off x="186788" y="6687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6</a:t>
            </a:r>
            <a:endParaRPr sz="1000"/>
          </a:p>
        </p:txBody>
      </p:sp>
      <p:sp>
        <p:nvSpPr>
          <p:cNvPr id="911" name="Google Shape;911;g2687a62b788_1_522"/>
          <p:cNvSpPr/>
          <p:nvPr/>
        </p:nvSpPr>
        <p:spPr>
          <a:xfrm>
            <a:off x="-12" y="18212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7</a:t>
            </a:r>
            <a:endParaRPr sz="1000"/>
          </a:p>
        </p:txBody>
      </p:sp>
      <p:pic>
        <p:nvPicPr>
          <p:cNvPr id="912" name="Google Shape;912;g2687a62b788_1_522"/>
          <p:cNvPicPr preferRelativeResize="0"/>
          <p:nvPr/>
        </p:nvPicPr>
        <p:blipFill>
          <a:blip r:embed="rId4">
            <a:alphaModFix/>
          </a:blip>
          <a:stretch>
            <a:fillRect/>
          </a:stretch>
        </p:blipFill>
        <p:spPr>
          <a:xfrm>
            <a:off x="9130388" y="4463288"/>
            <a:ext cx="2096954" cy="574325"/>
          </a:xfrm>
          <a:prstGeom prst="rect">
            <a:avLst/>
          </a:prstGeom>
          <a:noFill/>
          <a:ln>
            <a:noFill/>
          </a:ln>
        </p:spPr>
      </p:pic>
      <p:sp>
        <p:nvSpPr>
          <p:cNvPr id="913" name="Google Shape;913;g2687a62b788_1_522"/>
          <p:cNvSpPr/>
          <p:nvPr/>
        </p:nvSpPr>
        <p:spPr>
          <a:xfrm>
            <a:off x="131900" y="3134950"/>
            <a:ext cx="6712500" cy="91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sent the code analysis result back to </a:t>
            </a:r>
            <a:endParaRPr/>
          </a:p>
        </p:txBody>
      </p:sp>
      <p:pic>
        <p:nvPicPr>
          <p:cNvPr id="914" name="Google Shape;914;g2687a62b788_1_522"/>
          <p:cNvPicPr preferRelativeResize="0"/>
          <p:nvPr/>
        </p:nvPicPr>
        <p:blipFill>
          <a:blip r:embed="rId5">
            <a:alphaModFix/>
          </a:blip>
          <a:stretch>
            <a:fillRect/>
          </a:stretch>
        </p:blipFill>
        <p:spPr>
          <a:xfrm>
            <a:off x="76935" y="2201747"/>
            <a:ext cx="873918" cy="400200"/>
          </a:xfrm>
          <a:prstGeom prst="rect">
            <a:avLst/>
          </a:prstGeom>
          <a:noFill/>
          <a:ln>
            <a:noFill/>
          </a:ln>
        </p:spPr>
      </p:pic>
      <p:pic>
        <p:nvPicPr>
          <p:cNvPr id="915" name="Google Shape;915;g2687a62b788_1_522"/>
          <p:cNvPicPr preferRelativeResize="0"/>
          <p:nvPr/>
        </p:nvPicPr>
        <p:blipFill>
          <a:blip r:embed="rId5">
            <a:alphaModFix/>
          </a:blip>
          <a:stretch>
            <a:fillRect/>
          </a:stretch>
        </p:blipFill>
        <p:spPr>
          <a:xfrm>
            <a:off x="5776210" y="3390997"/>
            <a:ext cx="873918" cy="400200"/>
          </a:xfrm>
          <a:prstGeom prst="rect">
            <a:avLst/>
          </a:prstGeom>
          <a:noFill/>
          <a:ln>
            <a:noFill/>
          </a:ln>
        </p:spPr>
      </p:pic>
      <p:pic>
        <p:nvPicPr>
          <p:cNvPr id="916" name="Google Shape;916;g2687a62b788_1_522"/>
          <p:cNvPicPr preferRelativeResize="0"/>
          <p:nvPr/>
        </p:nvPicPr>
        <p:blipFill>
          <a:blip r:embed="rId5">
            <a:alphaModFix/>
          </a:blip>
          <a:stretch>
            <a:fillRect/>
          </a:stretch>
        </p:blipFill>
        <p:spPr>
          <a:xfrm>
            <a:off x="76935" y="4571960"/>
            <a:ext cx="873918" cy="400200"/>
          </a:xfrm>
          <a:prstGeom prst="rect">
            <a:avLst/>
          </a:prstGeom>
          <a:noFill/>
          <a:ln>
            <a:noFill/>
          </a:ln>
        </p:spPr>
      </p:pic>
      <p:pic>
        <p:nvPicPr>
          <p:cNvPr id="917" name="Google Shape;917;g2687a62b788_1_522"/>
          <p:cNvPicPr preferRelativeResize="0"/>
          <p:nvPr/>
        </p:nvPicPr>
        <p:blipFill>
          <a:blip r:embed="rId6">
            <a:alphaModFix/>
          </a:blip>
          <a:stretch>
            <a:fillRect/>
          </a:stretch>
        </p:blipFill>
        <p:spPr>
          <a:xfrm>
            <a:off x="3959229" y="6328431"/>
            <a:ext cx="873925" cy="170737"/>
          </a:xfrm>
          <a:prstGeom prst="rect">
            <a:avLst/>
          </a:prstGeom>
          <a:noFill/>
          <a:ln>
            <a:noFill/>
          </a:ln>
        </p:spPr>
      </p:pic>
      <p:sp>
        <p:nvSpPr>
          <p:cNvPr id="918" name="Google Shape;918;g2687a62b788_1_522"/>
          <p:cNvSpPr/>
          <p:nvPr/>
        </p:nvSpPr>
        <p:spPr>
          <a:xfrm>
            <a:off x="186788" y="29735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8</a:t>
            </a:r>
            <a:endParaRPr sz="1000"/>
          </a:p>
        </p:txBody>
      </p:sp>
      <p:sp>
        <p:nvSpPr>
          <p:cNvPr id="919" name="Google Shape;919;g2687a62b788_1_522"/>
          <p:cNvSpPr/>
          <p:nvPr/>
        </p:nvSpPr>
        <p:spPr>
          <a:xfrm>
            <a:off x="-12" y="414370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9</a:t>
            </a:r>
            <a:endParaRPr sz="1000"/>
          </a:p>
        </p:txBody>
      </p:sp>
      <p:sp>
        <p:nvSpPr>
          <p:cNvPr id="920" name="Google Shape;920;g2687a62b788_1_522"/>
          <p:cNvSpPr/>
          <p:nvPr/>
        </p:nvSpPr>
        <p:spPr>
          <a:xfrm>
            <a:off x="131900" y="5700175"/>
            <a:ext cx="11583900" cy="11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Jenkins         </a:t>
            </a:r>
            <a:r>
              <a:rPr lang="en-US">
                <a:solidFill>
                  <a:schemeClr val="dk1"/>
                </a:solidFill>
              </a:rPr>
              <a:t>use the docker agent  to launch                                       containers to build an artifact </a:t>
            </a:r>
            <a:endParaRPr>
              <a:solidFill>
                <a:schemeClr val="dk1"/>
              </a:solidFill>
            </a:endParaRPr>
          </a:p>
          <a:p>
            <a:pPr indent="0" lvl="0" marL="0" rtl="0" algn="l">
              <a:spcBef>
                <a:spcPts val="0"/>
              </a:spcBef>
              <a:spcAft>
                <a:spcPts val="0"/>
              </a:spcAft>
              <a:buNone/>
            </a:pPr>
            <a:r>
              <a:rPr lang="en-US"/>
              <a:t>                         </a:t>
            </a:r>
            <a:endParaRPr/>
          </a:p>
        </p:txBody>
      </p:sp>
      <p:pic>
        <p:nvPicPr>
          <p:cNvPr id="921" name="Google Shape;921;g2687a62b788_1_522"/>
          <p:cNvPicPr preferRelativeResize="0"/>
          <p:nvPr/>
        </p:nvPicPr>
        <p:blipFill>
          <a:blip r:embed="rId5">
            <a:alphaModFix/>
          </a:blip>
          <a:stretch>
            <a:fillRect/>
          </a:stretch>
        </p:blipFill>
        <p:spPr>
          <a:xfrm>
            <a:off x="194260" y="6107672"/>
            <a:ext cx="873918" cy="400200"/>
          </a:xfrm>
          <a:prstGeom prst="rect">
            <a:avLst/>
          </a:prstGeom>
          <a:noFill/>
          <a:ln>
            <a:noFill/>
          </a:ln>
        </p:spPr>
      </p:pic>
      <p:pic>
        <p:nvPicPr>
          <p:cNvPr id="922" name="Google Shape;922;g2687a62b788_1_522"/>
          <p:cNvPicPr preferRelativeResize="0"/>
          <p:nvPr/>
        </p:nvPicPr>
        <p:blipFill>
          <a:blip r:embed="rId7">
            <a:alphaModFix/>
          </a:blip>
          <a:stretch>
            <a:fillRect/>
          </a:stretch>
        </p:blipFill>
        <p:spPr>
          <a:xfrm>
            <a:off x="10100100" y="6328432"/>
            <a:ext cx="1362050" cy="460693"/>
          </a:xfrm>
          <a:prstGeom prst="rect">
            <a:avLst/>
          </a:prstGeom>
          <a:noFill/>
          <a:ln>
            <a:noFill/>
          </a:ln>
        </p:spPr>
      </p:pic>
      <p:pic>
        <p:nvPicPr>
          <p:cNvPr id="923" name="Google Shape;923;g2687a62b788_1_522"/>
          <p:cNvPicPr preferRelativeResize="0"/>
          <p:nvPr/>
        </p:nvPicPr>
        <p:blipFill>
          <a:blip r:embed="rId8">
            <a:alphaModFix/>
          </a:blip>
          <a:stretch>
            <a:fillRect/>
          </a:stretch>
        </p:blipFill>
        <p:spPr>
          <a:xfrm>
            <a:off x="10240638" y="5649050"/>
            <a:ext cx="1080966" cy="601975"/>
          </a:xfrm>
          <a:prstGeom prst="rect">
            <a:avLst/>
          </a:prstGeom>
          <a:noFill/>
          <a:ln>
            <a:noFill/>
          </a:ln>
        </p:spPr>
      </p:pic>
      <p:sp>
        <p:nvSpPr>
          <p:cNvPr id="924" name="Google Shape;924;g2687a62b788_1_522"/>
          <p:cNvSpPr/>
          <p:nvPr/>
        </p:nvSpPr>
        <p:spPr>
          <a:xfrm>
            <a:off x="131907" y="5491251"/>
            <a:ext cx="483600" cy="368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10</a:t>
            </a:r>
            <a:endParaRPr sz="1000"/>
          </a:p>
        </p:txBody>
      </p:sp>
      <p:pic>
        <p:nvPicPr>
          <p:cNvPr id="925" name="Google Shape;925;g2687a62b788_1_522"/>
          <p:cNvPicPr preferRelativeResize="0"/>
          <p:nvPr/>
        </p:nvPicPr>
        <p:blipFill>
          <a:blip r:embed="rId5">
            <a:alphaModFix/>
          </a:blip>
          <a:stretch>
            <a:fillRect/>
          </a:stretch>
        </p:blipFill>
        <p:spPr>
          <a:xfrm>
            <a:off x="131910" y="1084972"/>
            <a:ext cx="873918" cy="400200"/>
          </a:xfrm>
          <a:prstGeom prst="rect">
            <a:avLst/>
          </a:prstGeom>
          <a:noFill/>
          <a:ln>
            <a:noFill/>
          </a:ln>
        </p:spPr>
      </p:pic>
      <p:pic>
        <p:nvPicPr>
          <p:cNvPr id="926" name="Google Shape;926;g2687a62b788_1_522"/>
          <p:cNvPicPr preferRelativeResize="0"/>
          <p:nvPr/>
        </p:nvPicPr>
        <p:blipFill>
          <a:blip r:embed="rId9">
            <a:alphaModFix/>
          </a:blip>
          <a:stretch>
            <a:fillRect/>
          </a:stretch>
        </p:blipFill>
        <p:spPr>
          <a:xfrm>
            <a:off x="3740316" y="1068617"/>
            <a:ext cx="2493674" cy="489115"/>
          </a:xfrm>
          <a:prstGeom prst="rect">
            <a:avLst/>
          </a:prstGeom>
          <a:noFill/>
          <a:ln>
            <a:noFill/>
          </a:ln>
        </p:spPr>
      </p:pic>
      <p:pic>
        <p:nvPicPr>
          <p:cNvPr id="927" name="Google Shape;927;g2687a62b788_1_522"/>
          <p:cNvPicPr preferRelativeResize="0"/>
          <p:nvPr/>
        </p:nvPicPr>
        <p:blipFill>
          <a:blip r:embed="rId5">
            <a:alphaModFix/>
          </a:blip>
          <a:stretch>
            <a:fillRect/>
          </a:stretch>
        </p:blipFill>
        <p:spPr>
          <a:xfrm>
            <a:off x="11182597" y="1080322"/>
            <a:ext cx="873918" cy="400200"/>
          </a:xfrm>
          <a:prstGeom prst="rect">
            <a:avLst/>
          </a:prstGeom>
          <a:noFill/>
          <a:ln>
            <a:noFill/>
          </a:ln>
        </p:spPr>
      </p:pic>
      <p:pic>
        <p:nvPicPr>
          <p:cNvPr id="928" name="Google Shape;928;g2687a62b788_1_522"/>
          <p:cNvPicPr preferRelativeResize="0"/>
          <p:nvPr/>
        </p:nvPicPr>
        <p:blipFill>
          <a:blip r:embed="rId10">
            <a:alphaModFix/>
          </a:blip>
          <a:stretch>
            <a:fillRect/>
          </a:stretch>
        </p:blipFill>
        <p:spPr>
          <a:xfrm>
            <a:off x="2927162" y="2226152"/>
            <a:ext cx="2543494" cy="419224"/>
          </a:xfrm>
          <a:prstGeom prst="rect">
            <a:avLst/>
          </a:prstGeom>
          <a:noFill/>
          <a:ln>
            <a:noFill/>
          </a:ln>
        </p:spPr>
      </p:pic>
      <p:pic>
        <p:nvPicPr>
          <p:cNvPr id="929" name="Google Shape;929;g2687a62b788_1_522"/>
          <p:cNvPicPr preferRelativeResize="0"/>
          <p:nvPr/>
        </p:nvPicPr>
        <p:blipFill>
          <a:blip r:embed="rId10">
            <a:alphaModFix/>
          </a:blip>
          <a:stretch>
            <a:fillRect/>
          </a:stretch>
        </p:blipFill>
        <p:spPr>
          <a:xfrm>
            <a:off x="131912" y="3381489"/>
            <a:ext cx="2543494" cy="419224"/>
          </a:xfrm>
          <a:prstGeom prst="rect">
            <a:avLst/>
          </a:prstGeom>
          <a:noFill/>
          <a:ln>
            <a:noFill/>
          </a:ln>
        </p:spPr>
      </p:pic>
      <p:pic>
        <p:nvPicPr>
          <p:cNvPr id="930" name="Google Shape;930;g2687a62b788_1_522"/>
          <p:cNvPicPr preferRelativeResize="0"/>
          <p:nvPr/>
        </p:nvPicPr>
        <p:blipFill>
          <a:blip r:embed="rId11">
            <a:alphaModFix/>
          </a:blip>
          <a:stretch>
            <a:fillRect/>
          </a:stretch>
        </p:blipFill>
        <p:spPr>
          <a:xfrm>
            <a:off x="3740325" y="4540588"/>
            <a:ext cx="1180751" cy="518500"/>
          </a:xfrm>
          <a:prstGeom prst="rect">
            <a:avLst/>
          </a:prstGeom>
          <a:noFill/>
          <a:ln>
            <a:noFill/>
          </a:ln>
        </p:spPr>
      </p:pic>
      <p:pic>
        <p:nvPicPr>
          <p:cNvPr id="931" name="Google Shape;931;g2687a62b788_1_522"/>
          <p:cNvPicPr preferRelativeResize="0"/>
          <p:nvPr/>
        </p:nvPicPr>
        <p:blipFill>
          <a:blip r:embed="rId6">
            <a:alphaModFix/>
          </a:blip>
          <a:stretch>
            <a:fillRect/>
          </a:stretch>
        </p:blipFill>
        <p:spPr>
          <a:xfrm>
            <a:off x="4050298" y="6107400"/>
            <a:ext cx="1362050" cy="400725"/>
          </a:xfrm>
          <a:prstGeom prst="rect">
            <a:avLst/>
          </a:prstGeom>
          <a:noFill/>
          <a:ln>
            <a:noFill/>
          </a:ln>
        </p:spPr>
      </p:pic>
      <p:pic>
        <p:nvPicPr>
          <p:cNvPr id="932" name="Google Shape;932;g2687a62b788_1_522"/>
          <p:cNvPicPr preferRelativeResize="0"/>
          <p:nvPr/>
        </p:nvPicPr>
        <p:blipFill>
          <a:blip r:embed="rId12">
            <a:alphaModFix/>
          </a:blip>
          <a:stretch>
            <a:fillRect/>
          </a:stretch>
        </p:blipFill>
        <p:spPr>
          <a:xfrm>
            <a:off x="-2" y="1"/>
            <a:ext cx="1607171" cy="574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g2687a62b788_1_565"/>
          <p:cNvPicPr preferRelativeResize="0"/>
          <p:nvPr/>
        </p:nvPicPr>
        <p:blipFill rotWithShape="1">
          <a:blip r:embed="rId3">
            <a:alphaModFix/>
          </a:blip>
          <a:srcRect b="0" l="0" r="0" t="0"/>
          <a:stretch/>
        </p:blipFill>
        <p:spPr>
          <a:xfrm>
            <a:off x="10516500" y="0"/>
            <a:ext cx="1675500" cy="837750"/>
          </a:xfrm>
          <a:prstGeom prst="rect">
            <a:avLst/>
          </a:prstGeom>
          <a:noFill/>
          <a:ln>
            <a:noFill/>
          </a:ln>
        </p:spPr>
      </p:pic>
      <p:pic>
        <p:nvPicPr>
          <p:cNvPr descr="GitHub For Beginners: Yes We Code | by Mohammed Abdul Mannan | Medium" id="938" name="Google Shape;938;g2687a62b788_1_565"/>
          <p:cNvPicPr preferRelativeResize="0"/>
          <p:nvPr/>
        </p:nvPicPr>
        <p:blipFill rotWithShape="1">
          <a:blip r:embed="rId4">
            <a:alphaModFix/>
          </a:blip>
          <a:srcRect b="0" l="0" r="0" t="0"/>
          <a:stretch/>
        </p:blipFill>
        <p:spPr>
          <a:xfrm>
            <a:off x="491350" y="2010875"/>
            <a:ext cx="771075" cy="426407"/>
          </a:xfrm>
          <a:prstGeom prst="rect">
            <a:avLst/>
          </a:prstGeom>
          <a:noFill/>
          <a:ln>
            <a:noFill/>
          </a:ln>
        </p:spPr>
      </p:pic>
      <p:pic>
        <p:nvPicPr>
          <p:cNvPr descr="A practical introduction to Docker containers | Red Hat Developer" id="939" name="Google Shape;939;g2687a62b788_1_565"/>
          <p:cNvPicPr preferRelativeResize="0"/>
          <p:nvPr/>
        </p:nvPicPr>
        <p:blipFill rotWithShape="1">
          <a:blip r:embed="rId5">
            <a:alphaModFix/>
          </a:blip>
          <a:srcRect b="0" l="0" r="0" t="0"/>
          <a:stretch/>
        </p:blipFill>
        <p:spPr>
          <a:xfrm>
            <a:off x="7407007" y="3198250"/>
            <a:ext cx="474807" cy="392042"/>
          </a:xfrm>
          <a:prstGeom prst="rect">
            <a:avLst/>
          </a:prstGeom>
          <a:noFill/>
          <a:ln>
            <a:noFill/>
          </a:ln>
        </p:spPr>
      </p:pic>
      <p:pic>
        <p:nvPicPr>
          <p:cNvPr descr="Your Jenkins Belongs to Us Now: Abusing Continuous Integration Systems" id="940" name="Google Shape;940;g2687a62b788_1_565"/>
          <p:cNvPicPr preferRelativeResize="0"/>
          <p:nvPr/>
        </p:nvPicPr>
        <p:blipFill rotWithShape="1">
          <a:blip r:embed="rId6">
            <a:alphaModFix/>
          </a:blip>
          <a:srcRect b="0" l="0" r="0" t="0"/>
          <a:stretch/>
        </p:blipFill>
        <p:spPr>
          <a:xfrm>
            <a:off x="4468748" y="2379135"/>
            <a:ext cx="1113075" cy="731183"/>
          </a:xfrm>
          <a:prstGeom prst="rect">
            <a:avLst/>
          </a:prstGeom>
          <a:noFill/>
          <a:ln>
            <a:noFill/>
          </a:ln>
        </p:spPr>
      </p:pic>
      <p:pic>
        <p:nvPicPr>
          <p:cNvPr descr="What Is Slack, and Why Do People Love It?" id="941" name="Google Shape;941;g2687a62b788_1_565"/>
          <p:cNvPicPr preferRelativeResize="0"/>
          <p:nvPr/>
        </p:nvPicPr>
        <p:blipFill rotWithShape="1">
          <a:blip r:embed="rId7">
            <a:alphaModFix/>
          </a:blip>
          <a:srcRect b="0" l="0" r="0" t="0"/>
          <a:stretch/>
        </p:blipFill>
        <p:spPr>
          <a:xfrm>
            <a:off x="4655357" y="4262431"/>
            <a:ext cx="986525" cy="455996"/>
          </a:xfrm>
          <a:prstGeom prst="rect">
            <a:avLst/>
          </a:prstGeom>
          <a:noFill/>
          <a:ln>
            <a:noFill/>
          </a:ln>
        </p:spPr>
      </p:pic>
      <p:sp>
        <p:nvSpPr>
          <p:cNvPr descr="Helm" id="942" name="Google Shape;942;g2687a62b788_1_565"/>
          <p:cNvSpPr/>
          <p:nvPr/>
        </p:nvSpPr>
        <p:spPr>
          <a:xfrm>
            <a:off x="6295275" y="34379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descr="Helm" id="943" name="Google Shape;943;g2687a62b788_1_565"/>
          <p:cNvSpPr/>
          <p:nvPr/>
        </p:nvSpPr>
        <p:spPr>
          <a:xfrm>
            <a:off x="6447675" y="35903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Repository Icons - 1,052 free icons" id="944" name="Google Shape;944;g2687a62b788_1_565"/>
          <p:cNvPicPr preferRelativeResize="0"/>
          <p:nvPr/>
        </p:nvPicPr>
        <p:blipFill rotWithShape="1">
          <a:blip r:embed="rId8">
            <a:alphaModFix/>
          </a:blip>
          <a:srcRect b="0" l="0" r="0" t="0"/>
          <a:stretch/>
        </p:blipFill>
        <p:spPr>
          <a:xfrm>
            <a:off x="1793800" y="1508525"/>
            <a:ext cx="1113075" cy="1113075"/>
          </a:xfrm>
          <a:prstGeom prst="rect">
            <a:avLst/>
          </a:prstGeom>
          <a:noFill/>
          <a:ln>
            <a:noFill/>
          </a:ln>
        </p:spPr>
      </p:pic>
      <p:cxnSp>
        <p:nvCxnSpPr>
          <p:cNvPr id="945" name="Google Shape;945;g2687a62b788_1_565"/>
          <p:cNvCxnSpPr>
            <a:endCxn id="940" idx="1"/>
          </p:cNvCxnSpPr>
          <p:nvPr/>
        </p:nvCxnSpPr>
        <p:spPr>
          <a:xfrm>
            <a:off x="2934248" y="1703426"/>
            <a:ext cx="1534500" cy="1041300"/>
          </a:xfrm>
          <a:prstGeom prst="straightConnector1">
            <a:avLst/>
          </a:prstGeom>
          <a:noFill/>
          <a:ln cap="flat" cmpd="sng" w="28575">
            <a:solidFill>
              <a:srgbClr val="00B050"/>
            </a:solidFill>
            <a:prstDash val="solid"/>
            <a:round/>
            <a:headEnd len="med" w="med" type="none"/>
            <a:tailEnd len="med" w="med" type="triangle"/>
          </a:ln>
        </p:spPr>
      </p:cxnSp>
      <p:cxnSp>
        <p:nvCxnSpPr>
          <p:cNvPr id="946" name="Google Shape;946;g2687a62b788_1_565"/>
          <p:cNvCxnSpPr>
            <a:stCxn id="940" idx="2"/>
            <a:endCxn id="941" idx="0"/>
          </p:cNvCxnSpPr>
          <p:nvPr/>
        </p:nvCxnSpPr>
        <p:spPr>
          <a:xfrm>
            <a:off x="5025286" y="3110317"/>
            <a:ext cx="123300" cy="1152000"/>
          </a:xfrm>
          <a:prstGeom prst="straightConnector1">
            <a:avLst/>
          </a:prstGeom>
          <a:noFill/>
          <a:ln cap="flat" cmpd="sng" w="28575">
            <a:solidFill>
              <a:srgbClr val="FF9900"/>
            </a:solidFill>
            <a:prstDash val="solid"/>
            <a:round/>
            <a:headEnd len="med" w="med" type="none"/>
            <a:tailEnd len="med" w="med" type="triangle"/>
          </a:ln>
        </p:spPr>
      </p:cxnSp>
      <p:cxnSp>
        <p:nvCxnSpPr>
          <p:cNvPr id="947" name="Google Shape;947;g2687a62b788_1_565"/>
          <p:cNvCxnSpPr>
            <a:stCxn id="940" idx="3"/>
          </p:cNvCxnSpPr>
          <p:nvPr/>
        </p:nvCxnSpPr>
        <p:spPr>
          <a:xfrm>
            <a:off x="5581823" y="2744726"/>
            <a:ext cx="3331500" cy="1002900"/>
          </a:xfrm>
          <a:prstGeom prst="straightConnector1">
            <a:avLst/>
          </a:prstGeom>
          <a:noFill/>
          <a:ln cap="flat" cmpd="sng" w="28575">
            <a:solidFill>
              <a:schemeClr val="dk2"/>
            </a:solidFill>
            <a:prstDash val="solid"/>
            <a:round/>
            <a:headEnd len="med" w="med" type="none"/>
            <a:tailEnd len="med" w="med" type="triangle"/>
          </a:ln>
        </p:spPr>
      </p:cxnSp>
      <p:pic>
        <p:nvPicPr>
          <p:cNvPr id="948" name="Google Shape;948;g2687a62b788_1_565"/>
          <p:cNvPicPr preferRelativeResize="0"/>
          <p:nvPr/>
        </p:nvPicPr>
        <p:blipFill>
          <a:blip r:embed="rId9">
            <a:alphaModFix/>
          </a:blip>
          <a:stretch>
            <a:fillRect/>
          </a:stretch>
        </p:blipFill>
        <p:spPr>
          <a:xfrm>
            <a:off x="8981686" y="3332438"/>
            <a:ext cx="724739" cy="928950"/>
          </a:xfrm>
          <a:prstGeom prst="rect">
            <a:avLst/>
          </a:prstGeom>
          <a:noFill/>
          <a:ln>
            <a:noFill/>
          </a:ln>
        </p:spPr>
      </p:pic>
      <p:cxnSp>
        <p:nvCxnSpPr>
          <p:cNvPr id="949" name="Google Shape;949;g2687a62b788_1_565"/>
          <p:cNvCxnSpPr>
            <a:stCxn id="938" idx="0"/>
            <a:endCxn id="944" idx="1"/>
          </p:cNvCxnSpPr>
          <p:nvPr/>
        </p:nvCxnSpPr>
        <p:spPr>
          <a:xfrm>
            <a:off x="876888" y="2010875"/>
            <a:ext cx="916800" cy="54300"/>
          </a:xfrm>
          <a:prstGeom prst="straightConnector1">
            <a:avLst/>
          </a:prstGeom>
          <a:noFill/>
          <a:ln cap="flat" cmpd="sng" w="9525">
            <a:solidFill>
              <a:schemeClr val="dk2"/>
            </a:solidFill>
            <a:prstDash val="solid"/>
            <a:round/>
            <a:headEnd len="med" w="med" type="none"/>
            <a:tailEnd len="med" w="med" type="triangle"/>
          </a:ln>
        </p:spPr>
      </p:cxnSp>
      <p:pic>
        <p:nvPicPr>
          <p:cNvPr descr="A picture containing text, clipart&#10;&#10;Description automatically generated" id="950" name="Google Shape;950;g2687a62b788_1_565"/>
          <p:cNvPicPr preferRelativeResize="0"/>
          <p:nvPr/>
        </p:nvPicPr>
        <p:blipFill rotWithShape="1">
          <a:blip r:embed="rId10">
            <a:alphaModFix/>
          </a:blip>
          <a:srcRect b="0" l="0" r="0" t="0"/>
          <a:stretch/>
        </p:blipFill>
        <p:spPr>
          <a:xfrm>
            <a:off x="3282401" y="1926512"/>
            <a:ext cx="629991" cy="379379"/>
          </a:xfrm>
          <a:prstGeom prst="rect">
            <a:avLst/>
          </a:prstGeom>
          <a:noFill/>
          <a:ln>
            <a:noFill/>
          </a:ln>
        </p:spPr>
      </p:pic>
      <p:pic>
        <p:nvPicPr>
          <p:cNvPr descr="GitHub Tutorial For Developers | How To Use GitHub" id="951" name="Google Shape;951;g2687a62b788_1_565"/>
          <p:cNvPicPr preferRelativeResize="0"/>
          <p:nvPr/>
        </p:nvPicPr>
        <p:blipFill rotWithShape="1">
          <a:blip r:embed="rId11">
            <a:alphaModFix/>
          </a:blip>
          <a:srcRect b="0" l="0" r="0" t="0"/>
          <a:stretch/>
        </p:blipFill>
        <p:spPr>
          <a:xfrm>
            <a:off x="5241590" y="689512"/>
            <a:ext cx="1206082" cy="681699"/>
          </a:xfrm>
          <a:prstGeom prst="rect">
            <a:avLst/>
          </a:prstGeom>
          <a:noFill/>
          <a:ln>
            <a:noFill/>
          </a:ln>
        </p:spPr>
      </p:pic>
      <p:cxnSp>
        <p:nvCxnSpPr>
          <p:cNvPr id="952" name="Google Shape;952;g2687a62b788_1_565"/>
          <p:cNvCxnSpPr/>
          <p:nvPr/>
        </p:nvCxnSpPr>
        <p:spPr>
          <a:xfrm flipH="1">
            <a:off x="5286331" y="1371211"/>
            <a:ext cx="558300" cy="991800"/>
          </a:xfrm>
          <a:prstGeom prst="straightConnector1">
            <a:avLst/>
          </a:prstGeom>
          <a:noFill/>
          <a:ln cap="flat" cmpd="sng" w="28575">
            <a:solidFill>
              <a:schemeClr val="dk2"/>
            </a:solidFill>
            <a:prstDash val="solid"/>
            <a:round/>
            <a:headEnd len="med" w="med" type="none"/>
            <a:tailEnd len="med" w="med" type="triangle"/>
          </a:ln>
        </p:spPr>
      </p:cxnSp>
      <p:cxnSp>
        <p:nvCxnSpPr>
          <p:cNvPr id="953" name="Google Shape;953;g2687a62b788_1_565"/>
          <p:cNvCxnSpPr>
            <a:endCxn id="954" idx="0"/>
          </p:cNvCxnSpPr>
          <p:nvPr/>
        </p:nvCxnSpPr>
        <p:spPr>
          <a:xfrm flipH="1">
            <a:off x="8129837" y="3988878"/>
            <a:ext cx="967500" cy="1164000"/>
          </a:xfrm>
          <a:prstGeom prst="straightConnector1">
            <a:avLst/>
          </a:prstGeom>
          <a:noFill/>
          <a:ln cap="flat" cmpd="sng" w="28575">
            <a:solidFill>
              <a:schemeClr val="dk2"/>
            </a:solidFill>
            <a:prstDash val="solid"/>
            <a:round/>
            <a:headEnd len="med" w="med" type="none"/>
            <a:tailEnd len="med" w="med" type="triangle"/>
          </a:ln>
        </p:spPr>
      </p:cxnSp>
      <p:sp>
        <p:nvSpPr>
          <p:cNvPr id="955" name="Google Shape;955;g2687a62b788_1_565"/>
          <p:cNvSpPr/>
          <p:nvPr/>
        </p:nvSpPr>
        <p:spPr>
          <a:xfrm>
            <a:off x="8239813" y="42843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a:t>
            </a:r>
            <a:endParaRPr sz="1000"/>
          </a:p>
        </p:txBody>
      </p:sp>
      <p:sp>
        <p:nvSpPr>
          <p:cNvPr id="956" name="Google Shape;956;g2687a62b788_1_565"/>
          <p:cNvSpPr/>
          <p:nvPr/>
        </p:nvSpPr>
        <p:spPr>
          <a:xfrm>
            <a:off x="6911563" y="28664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sp>
        <p:nvSpPr>
          <p:cNvPr id="957" name="Google Shape;957;g2687a62b788_1_565"/>
          <p:cNvSpPr/>
          <p:nvPr/>
        </p:nvSpPr>
        <p:spPr>
          <a:xfrm>
            <a:off x="3943738" y="205817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958" name="Google Shape;958;g2687a62b788_1_565"/>
          <p:cNvSpPr/>
          <p:nvPr/>
        </p:nvSpPr>
        <p:spPr>
          <a:xfrm>
            <a:off x="5070163" y="347857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959" name="Google Shape;959;g2687a62b788_1_565"/>
          <p:cNvSpPr/>
          <p:nvPr/>
        </p:nvSpPr>
        <p:spPr>
          <a:xfrm>
            <a:off x="5148563" y="167907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960" name="Google Shape;960;g2687a62b788_1_565"/>
          <p:cNvSpPr txBox="1"/>
          <p:nvPr/>
        </p:nvSpPr>
        <p:spPr>
          <a:xfrm>
            <a:off x="2488387" y="179425"/>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a:t>
            </a:r>
            <a:r>
              <a:rPr lang="en-US">
                <a:solidFill>
                  <a:schemeClr val="dk1"/>
                </a:solidFill>
                <a:latin typeface="Calibri"/>
                <a:ea typeface="Calibri"/>
                <a:cs typeface="Calibri"/>
                <a:sym typeface="Calibri"/>
              </a:rPr>
              <a:t>build and push specific tag </a:t>
            </a:r>
            <a:r>
              <a:rPr b="1" lang="en-US"/>
              <a:t>)    </a:t>
            </a:r>
            <a:endParaRPr b="1"/>
          </a:p>
        </p:txBody>
      </p:sp>
      <p:sp>
        <p:nvSpPr>
          <p:cNvPr id="961" name="Google Shape;961;g2687a62b788_1_565"/>
          <p:cNvSpPr/>
          <p:nvPr/>
        </p:nvSpPr>
        <p:spPr>
          <a:xfrm>
            <a:off x="274750" y="5583100"/>
            <a:ext cx="4286250" cy="1055052"/>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This pipeline is used to tag image and push to DockerHub when everything is ok on dev side </a:t>
            </a:r>
            <a:endParaRPr/>
          </a:p>
        </p:txBody>
      </p:sp>
      <p:pic>
        <p:nvPicPr>
          <p:cNvPr id="962" name="Google Shape;962;g2687a62b788_1_565"/>
          <p:cNvPicPr preferRelativeResize="0"/>
          <p:nvPr/>
        </p:nvPicPr>
        <p:blipFill>
          <a:blip r:embed="rId12">
            <a:alphaModFix/>
          </a:blip>
          <a:stretch>
            <a:fillRect/>
          </a:stretch>
        </p:blipFill>
        <p:spPr>
          <a:xfrm>
            <a:off x="8036650" y="5152869"/>
            <a:ext cx="1060675" cy="637425"/>
          </a:xfrm>
          <a:prstGeom prst="rect">
            <a:avLst/>
          </a:prstGeom>
          <a:noFill/>
          <a:ln>
            <a:noFill/>
          </a:ln>
        </p:spPr>
      </p:pic>
      <p:pic>
        <p:nvPicPr>
          <p:cNvPr id="963" name="Google Shape;963;g2687a62b788_1_565"/>
          <p:cNvPicPr preferRelativeResize="0"/>
          <p:nvPr/>
        </p:nvPicPr>
        <p:blipFill>
          <a:blip r:embed="rId13">
            <a:alphaModFix/>
          </a:blip>
          <a:stretch>
            <a:fillRect/>
          </a:stretch>
        </p:blipFill>
        <p:spPr>
          <a:xfrm>
            <a:off x="-9" y="3"/>
            <a:ext cx="2035914" cy="727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g2687a62b788_1_595"/>
          <p:cNvPicPr preferRelativeResize="0"/>
          <p:nvPr/>
        </p:nvPicPr>
        <p:blipFill rotWithShape="1">
          <a:blip r:embed="rId3">
            <a:alphaModFix/>
          </a:blip>
          <a:srcRect b="0" l="0" r="0" t="0"/>
          <a:stretch/>
        </p:blipFill>
        <p:spPr>
          <a:xfrm>
            <a:off x="9402025" y="76200"/>
            <a:ext cx="2789975" cy="1307351"/>
          </a:xfrm>
          <a:prstGeom prst="rect">
            <a:avLst/>
          </a:prstGeom>
          <a:noFill/>
          <a:ln>
            <a:noFill/>
          </a:ln>
        </p:spPr>
      </p:pic>
      <p:sp>
        <p:nvSpPr>
          <p:cNvPr descr="Helm" id="969" name="Google Shape;969;g2687a62b788_1_595"/>
          <p:cNvSpPr/>
          <p:nvPr/>
        </p:nvSpPr>
        <p:spPr>
          <a:xfrm>
            <a:off x="6316702" y="3630279"/>
            <a:ext cx="305700" cy="21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13 Best Practices for using Helm — Coder Society" id="970" name="Google Shape;970;g2687a62b788_1_595"/>
          <p:cNvPicPr preferRelativeResize="0"/>
          <p:nvPr/>
        </p:nvPicPr>
        <p:blipFill rotWithShape="1">
          <a:blip r:embed="rId4">
            <a:alphaModFix/>
          </a:blip>
          <a:srcRect b="0" l="0" r="0" t="0"/>
          <a:stretch/>
        </p:blipFill>
        <p:spPr>
          <a:xfrm>
            <a:off x="2581250" y="5051051"/>
            <a:ext cx="692100" cy="273771"/>
          </a:xfrm>
          <a:prstGeom prst="rect">
            <a:avLst/>
          </a:prstGeom>
          <a:noFill/>
          <a:ln>
            <a:noFill/>
          </a:ln>
        </p:spPr>
      </p:pic>
      <p:cxnSp>
        <p:nvCxnSpPr>
          <p:cNvPr id="971" name="Google Shape;971;g2687a62b788_1_595"/>
          <p:cNvCxnSpPr/>
          <p:nvPr/>
        </p:nvCxnSpPr>
        <p:spPr>
          <a:xfrm flipH="1">
            <a:off x="975386" y="4131748"/>
            <a:ext cx="23400" cy="377100"/>
          </a:xfrm>
          <a:prstGeom prst="straightConnector1">
            <a:avLst/>
          </a:prstGeom>
          <a:noFill/>
          <a:ln cap="flat" cmpd="sng" w="28575">
            <a:solidFill>
              <a:schemeClr val="dk2"/>
            </a:solidFill>
            <a:prstDash val="solid"/>
            <a:round/>
            <a:headEnd len="med" w="med" type="none"/>
            <a:tailEnd len="med" w="med" type="triangle"/>
          </a:ln>
        </p:spPr>
      </p:cxnSp>
      <p:pic>
        <p:nvPicPr>
          <p:cNvPr descr="10 Web Applications for Small Business | Computer Repair in Kalamazoo" id="972" name="Google Shape;972;g2687a62b788_1_595"/>
          <p:cNvPicPr preferRelativeResize="0"/>
          <p:nvPr/>
        </p:nvPicPr>
        <p:blipFill rotWithShape="1">
          <a:blip r:embed="rId5">
            <a:alphaModFix/>
          </a:blip>
          <a:srcRect b="0" l="0" r="0" t="0"/>
          <a:stretch/>
        </p:blipFill>
        <p:spPr>
          <a:xfrm>
            <a:off x="3224441" y="5902775"/>
            <a:ext cx="713518" cy="637425"/>
          </a:xfrm>
          <a:prstGeom prst="rect">
            <a:avLst/>
          </a:prstGeom>
          <a:noFill/>
          <a:ln>
            <a:noFill/>
          </a:ln>
        </p:spPr>
      </p:pic>
      <p:pic>
        <p:nvPicPr>
          <p:cNvPr id="973" name="Google Shape;973;g2687a62b788_1_595"/>
          <p:cNvPicPr preferRelativeResize="0"/>
          <p:nvPr/>
        </p:nvPicPr>
        <p:blipFill>
          <a:blip r:embed="rId6">
            <a:alphaModFix/>
          </a:blip>
          <a:stretch>
            <a:fillRect/>
          </a:stretch>
        </p:blipFill>
        <p:spPr>
          <a:xfrm>
            <a:off x="55107" y="1383543"/>
            <a:ext cx="1863579" cy="637424"/>
          </a:xfrm>
          <a:prstGeom prst="rect">
            <a:avLst/>
          </a:prstGeom>
          <a:noFill/>
          <a:ln>
            <a:noFill/>
          </a:ln>
        </p:spPr>
      </p:pic>
      <p:pic>
        <p:nvPicPr>
          <p:cNvPr id="974" name="Google Shape;974;g2687a62b788_1_595"/>
          <p:cNvPicPr preferRelativeResize="0"/>
          <p:nvPr/>
        </p:nvPicPr>
        <p:blipFill>
          <a:blip r:embed="rId7">
            <a:alphaModFix/>
          </a:blip>
          <a:stretch>
            <a:fillRect/>
          </a:stretch>
        </p:blipFill>
        <p:spPr>
          <a:xfrm>
            <a:off x="114883" y="2067454"/>
            <a:ext cx="1863578" cy="489115"/>
          </a:xfrm>
          <a:prstGeom prst="rect">
            <a:avLst/>
          </a:prstGeom>
          <a:noFill/>
          <a:ln>
            <a:noFill/>
          </a:ln>
        </p:spPr>
      </p:pic>
      <p:pic>
        <p:nvPicPr>
          <p:cNvPr id="975" name="Google Shape;975;g2687a62b788_1_595"/>
          <p:cNvPicPr preferRelativeResize="0"/>
          <p:nvPr/>
        </p:nvPicPr>
        <p:blipFill>
          <a:blip r:embed="rId8">
            <a:alphaModFix/>
          </a:blip>
          <a:stretch>
            <a:fillRect/>
          </a:stretch>
        </p:blipFill>
        <p:spPr>
          <a:xfrm>
            <a:off x="138036" y="3731029"/>
            <a:ext cx="1681164" cy="400719"/>
          </a:xfrm>
          <a:prstGeom prst="rect">
            <a:avLst/>
          </a:prstGeom>
          <a:noFill/>
          <a:ln>
            <a:noFill/>
          </a:ln>
        </p:spPr>
      </p:pic>
      <p:pic>
        <p:nvPicPr>
          <p:cNvPr id="976" name="Google Shape;976;g2687a62b788_1_595"/>
          <p:cNvPicPr preferRelativeResize="0"/>
          <p:nvPr/>
        </p:nvPicPr>
        <p:blipFill>
          <a:blip r:embed="rId9">
            <a:alphaModFix/>
          </a:blip>
          <a:stretch>
            <a:fillRect/>
          </a:stretch>
        </p:blipFill>
        <p:spPr>
          <a:xfrm>
            <a:off x="4416462" y="2677854"/>
            <a:ext cx="2543518" cy="1164767"/>
          </a:xfrm>
          <a:prstGeom prst="rect">
            <a:avLst/>
          </a:prstGeom>
          <a:noFill/>
          <a:ln>
            <a:noFill/>
          </a:ln>
        </p:spPr>
      </p:pic>
      <p:sp>
        <p:nvSpPr>
          <p:cNvPr id="977" name="Google Shape;977;g2687a62b788_1_595"/>
          <p:cNvSpPr txBox="1"/>
          <p:nvPr/>
        </p:nvSpPr>
        <p:spPr>
          <a:xfrm>
            <a:off x="3396028" y="1676300"/>
            <a:ext cx="14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Test: go build</a:t>
            </a:r>
            <a:endParaRPr b="1"/>
          </a:p>
        </p:txBody>
      </p:sp>
      <p:sp>
        <p:nvSpPr>
          <p:cNvPr id="978" name="Google Shape;978;g2687a62b788_1_595"/>
          <p:cNvSpPr txBox="1"/>
          <p:nvPr/>
        </p:nvSpPr>
        <p:spPr>
          <a:xfrm>
            <a:off x="5314875" y="1664538"/>
            <a:ext cx="18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Test: maven test</a:t>
            </a:r>
            <a:endParaRPr b="1"/>
          </a:p>
        </p:txBody>
      </p:sp>
      <p:pic>
        <p:nvPicPr>
          <p:cNvPr id="979" name="Google Shape;979;g2687a62b788_1_595"/>
          <p:cNvPicPr preferRelativeResize="0"/>
          <p:nvPr/>
        </p:nvPicPr>
        <p:blipFill>
          <a:blip r:embed="rId10">
            <a:alphaModFix/>
          </a:blip>
          <a:stretch>
            <a:fillRect/>
          </a:stretch>
        </p:blipFill>
        <p:spPr>
          <a:xfrm>
            <a:off x="5426757" y="1305393"/>
            <a:ext cx="2051110" cy="400719"/>
          </a:xfrm>
          <a:prstGeom prst="rect">
            <a:avLst/>
          </a:prstGeom>
          <a:noFill/>
          <a:ln>
            <a:noFill/>
          </a:ln>
        </p:spPr>
      </p:pic>
      <p:pic>
        <p:nvPicPr>
          <p:cNvPr id="980" name="Google Shape;980;g2687a62b788_1_595"/>
          <p:cNvPicPr preferRelativeResize="0"/>
          <p:nvPr/>
        </p:nvPicPr>
        <p:blipFill>
          <a:blip r:embed="rId11">
            <a:alphaModFix/>
          </a:blip>
          <a:stretch>
            <a:fillRect/>
          </a:stretch>
        </p:blipFill>
        <p:spPr>
          <a:xfrm>
            <a:off x="3847057" y="1992760"/>
            <a:ext cx="1207670" cy="419241"/>
          </a:xfrm>
          <a:prstGeom prst="rect">
            <a:avLst/>
          </a:prstGeom>
          <a:noFill/>
          <a:ln>
            <a:noFill/>
          </a:ln>
        </p:spPr>
      </p:pic>
      <p:pic>
        <p:nvPicPr>
          <p:cNvPr id="981" name="Google Shape;981;g2687a62b788_1_595"/>
          <p:cNvPicPr preferRelativeResize="0"/>
          <p:nvPr/>
        </p:nvPicPr>
        <p:blipFill>
          <a:blip r:embed="rId11">
            <a:alphaModFix/>
          </a:blip>
          <a:stretch>
            <a:fillRect/>
          </a:stretch>
        </p:blipFill>
        <p:spPr>
          <a:xfrm>
            <a:off x="5662485" y="1984233"/>
            <a:ext cx="1207670" cy="419241"/>
          </a:xfrm>
          <a:prstGeom prst="rect">
            <a:avLst/>
          </a:prstGeom>
          <a:noFill/>
          <a:ln>
            <a:noFill/>
          </a:ln>
        </p:spPr>
      </p:pic>
      <p:cxnSp>
        <p:nvCxnSpPr>
          <p:cNvPr id="982" name="Google Shape;982;g2687a62b788_1_595"/>
          <p:cNvCxnSpPr/>
          <p:nvPr/>
        </p:nvCxnSpPr>
        <p:spPr>
          <a:xfrm rot="10800000">
            <a:off x="4505241" y="2412982"/>
            <a:ext cx="64500" cy="264000"/>
          </a:xfrm>
          <a:prstGeom prst="straightConnector1">
            <a:avLst/>
          </a:prstGeom>
          <a:noFill/>
          <a:ln cap="flat" cmpd="sng" w="28575">
            <a:solidFill>
              <a:schemeClr val="dk2"/>
            </a:solidFill>
            <a:prstDash val="solid"/>
            <a:round/>
            <a:headEnd len="med" w="med" type="none"/>
            <a:tailEnd len="med" w="med" type="triangle"/>
          </a:ln>
        </p:spPr>
      </p:cxnSp>
      <p:pic>
        <p:nvPicPr>
          <p:cNvPr id="983" name="Google Shape;983;g2687a62b788_1_595"/>
          <p:cNvPicPr preferRelativeResize="0"/>
          <p:nvPr/>
        </p:nvPicPr>
        <p:blipFill>
          <a:blip r:embed="rId12">
            <a:alphaModFix/>
          </a:blip>
          <a:stretch>
            <a:fillRect/>
          </a:stretch>
        </p:blipFill>
        <p:spPr>
          <a:xfrm>
            <a:off x="3302698" y="1234050"/>
            <a:ext cx="1863578" cy="489115"/>
          </a:xfrm>
          <a:prstGeom prst="rect">
            <a:avLst/>
          </a:prstGeom>
          <a:noFill/>
          <a:ln>
            <a:noFill/>
          </a:ln>
        </p:spPr>
      </p:pic>
      <p:pic>
        <p:nvPicPr>
          <p:cNvPr id="984" name="Google Shape;984;g2687a62b788_1_595"/>
          <p:cNvPicPr preferRelativeResize="0"/>
          <p:nvPr/>
        </p:nvPicPr>
        <p:blipFill>
          <a:blip r:embed="rId13">
            <a:alphaModFix/>
          </a:blip>
          <a:stretch>
            <a:fillRect/>
          </a:stretch>
        </p:blipFill>
        <p:spPr>
          <a:xfrm>
            <a:off x="-43375" y="4539948"/>
            <a:ext cx="1863578" cy="545304"/>
          </a:xfrm>
          <a:prstGeom prst="rect">
            <a:avLst/>
          </a:prstGeom>
          <a:noFill/>
          <a:ln>
            <a:noFill/>
          </a:ln>
        </p:spPr>
      </p:pic>
      <p:pic>
        <p:nvPicPr>
          <p:cNvPr id="985" name="Google Shape;985;g2687a62b788_1_595"/>
          <p:cNvPicPr preferRelativeResize="0"/>
          <p:nvPr/>
        </p:nvPicPr>
        <p:blipFill>
          <a:blip r:embed="rId14">
            <a:alphaModFix/>
          </a:blip>
          <a:stretch>
            <a:fillRect/>
          </a:stretch>
        </p:blipFill>
        <p:spPr>
          <a:xfrm>
            <a:off x="61575" y="5610998"/>
            <a:ext cx="2543501" cy="692400"/>
          </a:xfrm>
          <a:prstGeom prst="rect">
            <a:avLst/>
          </a:prstGeom>
          <a:noFill/>
          <a:ln>
            <a:noFill/>
          </a:ln>
        </p:spPr>
      </p:pic>
      <p:pic>
        <p:nvPicPr>
          <p:cNvPr id="986" name="Google Shape;986;g2687a62b788_1_595"/>
          <p:cNvPicPr preferRelativeResize="0"/>
          <p:nvPr/>
        </p:nvPicPr>
        <p:blipFill>
          <a:blip r:embed="rId10">
            <a:alphaModFix/>
          </a:blip>
          <a:stretch>
            <a:fillRect/>
          </a:stretch>
        </p:blipFill>
        <p:spPr>
          <a:xfrm>
            <a:off x="5352125" y="4083925"/>
            <a:ext cx="2051101" cy="368825"/>
          </a:xfrm>
          <a:prstGeom prst="rect">
            <a:avLst/>
          </a:prstGeom>
          <a:noFill/>
          <a:ln>
            <a:noFill/>
          </a:ln>
        </p:spPr>
      </p:pic>
      <p:pic>
        <p:nvPicPr>
          <p:cNvPr id="987" name="Google Shape;987;g2687a62b788_1_595"/>
          <p:cNvPicPr preferRelativeResize="0"/>
          <p:nvPr/>
        </p:nvPicPr>
        <p:blipFill>
          <a:blip r:embed="rId11">
            <a:alphaModFix/>
          </a:blip>
          <a:stretch>
            <a:fillRect/>
          </a:stretch>
        </p:blipFill>
        <p:spPr>
          <a:xfrm>
            <a:off x="3772410" y="4656611"/>
            <a:ext cx="1207672" cy="298161"/>
          </a:xfrm>
          <a:prstGeom prst="rect">
            <a:avLst/>
          </a:prstGeom>
          <a:noFill/>
          <a:ln>
            <a:noFill/>
          </a:ln>
        </p:spPr>
      </p:pic>
      <p:pic>
        <p:nvPicPr>
          <p:cNvPr id="988" name="Google Shape;988;g2687a62b788_1_595"/>
          <p:cNvPicPr preferRelativeResize="0"/>
          <p:nvPr/>
        </p:nvPicPr>
        <p:blipFill>
          <a:blip r:embed="rId11">
            <a:alphaModFix/>
          </a:blip>
          <a:stretch>
            <a:fillRect/>
          </a:stretch>
        </p:blipFill>
        <p:spPr>
          <a:xfrm>
            <a:off x="5587842" y="4650547"/>
            <a:ext cx="1207672" cy="298161"/>
          </a:xfrm>
          <a:prstGeom prst="rect">
            <a:avLst/>
          </a:prstGeom>
          <a:noFill/>
          <a:ln>
            <a:noFill/>
          </a:ln>
        </p:spPr>
      </p:pic>
      <p:pic>
        <p:nvPicPr>
          <p:cNvPr id="989" name="Google Shape;989;g2687a62b788_1_595"/>
          <p:cNvPicPr preferRelativeResize="0"/>
          <p:nvPr/>
        </p:nvPicPr>
        <p:blipFill>
          <a:blip r:embed="rId12">
            <a:alphaModFix/>
          </a:blip>
          <a:stretch>
            <a:fillRect/>
          </a:stretch>
        </p:blipFill>
        <p:spPr>
          <a:xfrm>
            <a:off x="3228050" y="4087775"/>
            <a:ext cx="1863575" cy="377100"/>
          </a:xfrm>
          <a:prstGeom prst="rect">
            <a:avLst/>
          </a:prstGeom>
          <a:noFill/>
          <a:ln>
            <a:noFill/>
          </a:ln>
        </p:spPr>
      </p:pic>
      <p:cxnSp>
        <p:nvCxnSpPr>
          <p:cNvPr id="990" name="Google Shape;990;g2687a62b788_1_595"/>
          <p:cNvCxnSpPr>
            <a:endCxn id="986" idx="0"/>
          </p:cNvCxnSpPr>
          <p:nvPr/>
        </p:nvCxnSpPr>
        <p:spPr>
          <a:xfrm>
            <a:off x="6272975" y="3784525"/>
            <a:ext cx="104700" cy="299400"/>
          </a:xfrm>
          <a:prstGeom prst="straightConnector1">
            <a:avLst/>
          </a:prstGeom>
          <a:noFill/>
          <a:ln cap="flat" cmpd="sng" w="28575">
            <a:solidFill>
              <a:schemeClr val="dk2"/>
            </a:solidFill>
            <a:prstDash val="solid"/>
            <a:round/>
            <a:headEnd len="med" w="med" type="none"/>
            <a:tailEnd len="med" w="med" type="triangle"/>
          </a:ln>
        </p:spPr>
      </p:cxnSp>
      <p:cxnSp>
        <p:nvCxnSpPr>
          <p:cNvPr id="991" name="Google Shape;991;g2687a62b788_1_595"/>
          <p:cNvCxnSpPr/>
          <p:nvPr/>
        </p:nvCxnSpPr>
        <p:spPr>
          <a:xfrm flipH="1">
            <a:off x="4717864" y="3808142"/>
            <a:ext cx="185100" cy="331800"/>
          </a:xfrm>
          <a:prstGeom prst="straightConnector1">
            <a:avLst/>
          </a:prstGeom>
          <a:noFill/>
          <a:ln cap="flat" cmpd="sng" w="28575">
            <a:solidFill>
              <a:schemeClr val="dk2"/>
            </a:solidFill>
            <a:prstDash val="solid"/>
            <a:round/>
            <a:headEnd len="med" w="med" type="none"/>
            <a:tailEnd len="med" w="med" type="triangle"/>
          </a:ln>
        </p:spPr>
      </p:cxnSp>
      <p:pic>
        <p:nvPicPr>
          <p:cNvPr id="992" name="Google Shape;992;g2687a62b788_1_595"/>
          <p:cNvPicPr preferRelativeResize="0"/>
          <p:nvPr/>
        </p:nvPicPr>
        <p:blipFill>
          <a:blip r:embed="rId15">
            <a:alphaModFix/>
          </a:blip>
          <a:stretch>
            <a:fillRect/>
          </a:stretch>
        </p:blipFill>
        <p:spPr>
          <a:xfrm>
            <a:off x="4557325" y="5385175"/>
            <a:ext cx="1681175" cy="521075"/>
          </a:xfrm>
          <a:prstGeom prst="rect">
            <a:avLst/>
          </a:prstGeom>
          <a:noFill/>
          <a:ln cap="flat" cmpd="sng" w="38100">
            <a:solidFill>
              <a:srgbClr val="FF0000"/>
            </a:solidFill>
            <a:prstDash val="solid"/>
            <a:round/>
            <a:headEnd len="sm" w="sm" type="none"/>
            <a:tailEnd len="sm" w="sm" type="none"/>
          </a:ln>
        </p:spPr>
      </p:pic>
      <p:cxnSp>
        <p:nvCxnSpPr>
          <p:cNvPr id="993" name="Google Shape;993;g2687a62b788_1_595"/>
          <p:cNvCxnSpPr/>
          <p:nvPr/>
        </p:nvCxnSpPr>
        <p:spPr>
          <a:xfrm flipH="1" rot="10800000">
            <a:off x="2510716" y="5638088"/>
            <a:ext cx="2129700" cy="141600"/>
          </a:xfrm>
          <a:prstGeom prst="straightConnector1">
            <a:avLst/>
          </a:prstGeom>
          <a:noFill/>
          <a:ln cap="flat" cmpd="sng" w="28575">
            <a:solidFill>
              <a:srgbClr val="FF0000"/>
            </a:solidFill>
            <a:prstDash val="solid"/>
            <a:round/>
            <a:headEnd len="med" w="med" type="none"/>
            <a:tailEnd len="med" w="med" type="triangle"/>
          </a:ln>
        </p:spPr>
      </p:cxnSp>
      <p:pic>
        <p:nvPicPr>
          <p:cNvPr id="994" name="Google Shape;994;g2687a62b788_1_595"/>
          <p:cNvPicPr preferRelativeResize="0"/>
          <p:nvPr/>
        </p:nvPicPr>
        <p:blipFill>
          <a:blip r:embed="rId16">
            <a:alphaModFix/>
          </a:blip>
          <a:stretch>
            <a:fillRect/>
          </a:stretch>
        </p:blipFill>
        <p:spPr>
          <a:xfrm>
            <a:off x="6864108" y="5394439"/>
            <a:ext cx="2115402" cy="368840"/>
          </a:xfrm>
          <a:prstGeom prst="rect">
            <a:avLst/>
          </a:prstGeom>
          <a:noFill/>
          <a:ln cap="flat" cmpd="sng" w="38100">
            <a:solidFill>
              <a:srgbClr val="FF0000"/>
            </a:solidFill>
            <a:prstDash val="solid"/>
            <a:round/>
            <a:headEnd len="sm" w="sm" type="none"/>
            <a:tailEnd len="sm" w="sm" type="none"/>
          </a:ln>
        </p:spPr>
      </p:pic>
      <p:cxnSp>
        <p:nvCxnSpPr>
          <p:cNvPr id="995" name="Google Shape;995;g2687a62b788_1_595"/>
          <p:cNvCxnSpPr>
            <a:endCxn id="994" idx="1"/>
          </p:cNvCxnSpPr>
          <p:nvPr/>
        </p:nvCxnSpPr>
        <p:spPr>
          <a:xfrm flipH="1" rot="10800000">
            <a:off x="6258708" y="5578860"/>
            <a:ext cx="605400" cy="15000"/>
          </a:xfrm>
          <a:prstGeom prst="straightConnector1">
            <a:avLst/>
          </a:prstGeom>
          <a:noFill/>
          <a:ln cap="flat" cmpd="sng" w="28575">
            <a:solidFill>
              <a:srgbClr val="FF0000"/>
            </a:solidFill>
            <a:prstDash val="solid"/>
            <a:round/>
            <a:headEnd len="med" w="med" type="none"/>
            <a:tailEnd len="med" w="med" type="triangle"/>
          </a:ln>
        </p:spPr>
      </p:cxnSp>
      <p:pic>
        <p:nvPicPr>
          <p:cNvPr id="996" name="Google Shape;996;g2687a62b788_1_595"/>
          <p:cNvPicPr preferRelativeResize="0"/>
          <p:nvPr/>
        </p:nvPicPr>
        <p:blipFill>
          <a:blip r:embed="rId17">
            <a:alphaModFix/>
          </a:blip>
          <a:stretch>
            <a:fillRect/>
          </a:stretch>
        </p:blipFill>
        <p:spPr>
          <a:xfrm>
            <a:off x="9605130" y="5241967"/>
            <a:ext cx="2543495" cy="578997"/>
          </a:xfrm>
          <a:prstGeom prst="rect">
            <a:avLst/>
          </a:prstGeom>
          <a:noFill/>
          <a:ln cap="flat" cmpd="sng" w="38100">
            <a:solidFill>
              <a:srgbClr val="FF0000"/>
            </a:solidFill>
            <a:prstDash val="solid"/>
            <a:round/>
            <a:headEnd len="sm" w="sm" type="none"/>
            <a:tailEnd len="sm" w="sm" type="none"/>
          </a:ln>
        </p:spPr>
      </p:pic>
      <p:cxnSp>
        <p:nvCxnSpPr>
          <p:cNvPr id="997" name="Google Shape;997;g2687a62b788_1_595"/>
          <p:cNvCxnSpPr>
            <a:endCxn id="996" idx="1"/>
          </p:cNvCxnSpPr>
          <p:nvPr/>
        </p:nvCxnSpPr>
        <p:spPr>
          <a:xfrm>
            <a:off x="8979630" y="5526065"/>
            <a:ext cx="625500" cy="5400"/>
          </a:xfrm>
          <a:prstGeom prst="straightConnector1">
            <a:avLst/>
          </a:prstGeom>
          <a:noFill/>
          <a:ln cap="flat" cmpd="sng" w="28575">
            <a:solidFill>
              <a:srgbClr val="FF0000"/>
            </a:solidFill>
            <a:prstDash val="solid"/>
            <a:round/>
            <a:headEnd len="med" w="med" type="none"/>
            <a:tailEnd len="med" w="med" type="triangle"/>
          </a:ln>
        </p:spPr>
      </p:cxnSp>
      <p:pic>
        <p:nvPicPr>
          <p:cNvPr id="998" name="Google Shape;998;g2687a62b788_1_595"/>
          <p:cNvPicPr preferRelativeResize="0"/>
          <p:nvPr/>
        </p:nvPicPr>
        <p:blipFill>
          <a:blip r:embed="rId17">
            <a:alphaModFix/>
          </a:blip>
          <a:stretch>
            <a:fillRect/>
          </a:stretch>
        </p:blipFill>
        <p:spPr>
          <a:xfrm>
            <a:off x="9048794" y="1409159"/>
            <a:ext cx="2543495" cy="578997"/>
          </a:xfrm>
          <a:prstGeom prst="rect">
            <a:avLst/>
          </a:prstGeom>
          <a:noFill/>
          <a:ln>
            <a:noFill/>
          </a:ln>
        </p:spPr>
      </p:pic>
      <p:pic>
        <p:nvPicPr>
          <p:cNvPr id="999" name="Google Shape;999;g2687a62b788_1_595"/>
          <p:cNvPicPr preferRelativeResize="0"/>
          <p:nvPr/>
        </p:nvPicPr>
        <p:blipFill>
          <a:blip r:embed="rId18">
            <a:alphaModFix/>
          </a:blip>
          <a:stretch>
            <a:fillRect/>
          </a:stretch>
        </p:blipFill>
        <p:spPr>
          <a:xfrm>
            <a:off x="9048812" y="2265877"/>
            <a:ext cx="2543494" cy="419224"/>
          </a:xfrm>
          <a:prstGeom prst="rect">
            <a:avLst/>
          </a:prstGeom>
          <a:noFill/>
          <a:ln>
            <a:noFill/>
          </a:ln>
        </p:spPr>
      </p:pic>
      <p:pic>
        <p:nvPicPr>
          <p:cNvPr id="1000" name="Google Shape;1000;g2687a62b788_1_595"/>
          <p:cNvPicPr preferRelativeResize="0"/>
          <p:nvPr/>
        </p:nvPicPr>
        <p:blipFill>
          <a:blip r:embed="rId19">
            <a:alphaModFix/>
          </a:blip>
          <a:stretch>
            <a:fillRect/>
          </a:stretch>
        </p:blipFill>
        <p:spPr>
          <a:xfrm>
            <a:off x="8905753" y="2967817"/>
            <a:ext cx="2493674" cy="489115"/>
          </a:xfrm>
          <a:prstGeom prst="rect">
            <a:avLst/>
          </a:prstGeom>
          <a:noFill/>
          <a:ln>
            <a:noFill/>
          </a:ln>
        </p:spPr>
      </p:pic>
      <p:pic>
        <p:nvPicPr>
          <p:cNvPr id="1001" name="Google Shape;1001;g2687a62b788_1_595"/>
          <p:cNvPicPr preferRelativeResize="0"/>
          <p:nvPr/>
        </p:nvPicPr>
        <p:blipFill>
          <a:blip r:embed="rId20">
            <a:alphaModFix/>
          </a:blip>
          <a:stretch>
            <a:fillRect/>
          </a:stretch>
        </p:blipFill>
        <p:spPr>
          <a:xfrm rot="2073550">
            <a:off x="6712516" y="2397841"/>
            <a:ext cx="1695969" cy="1695969"/>
          </a:xfrm>
          <a:prstGeom prst="rect">
            <a:avLst/>
          </a:prstGeom>
          <a:noFill/>
          <a:ln>
            <a:noFill/>
          </a:ln>
        </p:spPr>
      </p:pic>
      <p:cxnSp>
        <p:nvCxnSpPr>
          <p:cNvPr id="1002" name="Google Shape;1002;g2687a62b788_1_595"/>
          <p:cNvCxnSpPr>
            <a:endCxn id="998" idx="1"/>
          </p:cNvCxnSpPr>
          <p:nvPr/>
        </p:nvCxnSpPr>
        <p:spPr>
          <a:xfrm flipH="1" rot="10800000">
            <a:off x="6913094" y="1698658"/>
            <a:ext cx="2135700" cy="1005000"/>
          </a:xfrm>
          <a:prstGeom prst="straightConnector1">
            <a:avLst/>
          </a:prstGeom>
          <a:noFill/>
          <a:ln cap="flat" cmpd="sng" w="28575">
            <a:solidFill>
              <a:schemeClr val="dk2"/>
            </a:solidFill>
            <a:prstDash val="solid"/>
            <a:round/>
            <a:headEnd len="med" w="med" type="none"/>
            <a:tailEnd len="med" w="med" type="triangle"/>
          </a:ln>
        </p:spPr>
      </p:cxnSp>
      <p:cxnSp>
        <p:nvCxnSpPr>
          <p:cNvPr id="1003" name="Google Shape;1003;g2687a62b788_1_595"/>
          <p:cNvCxnSpPr>
            <a:endCxn id="981" idx="2"/>
          </p:cNvCxnSpPr>
          <p:nvPr/>
        </p:nvCxnSpPr>
        <p:spPr>
          <a:xfrm flipH="1" rot="10800000">
            <a:off x="6227020" y="2403474"/>
            <a:ext cx="39300" cy="314100"/>
          </a:xfrm>
          <a:prstGeom prst="straightConnector1">
            <a:avLst/>
          </a:prstGeom>
          <a:noFill/>
          <a:ln cap="flat" cmpd="sng" w="28575">
            <a:solidFill>
              <a:schemeClr val="dk2"/>
            </a:solidFill>
            <a:prstDash val="solid"/>
            <a:round/>
            <a:headEnd len="med" w="med" type="none"/>
            <a:tailEnd len="med" w="med" type="triangle"/>
          </a:ln>
        </p:spPr>
      </p:cxnSp>
      <p:sp>
        <p:nvSpPr>
          <p:cNvPr id="1004" name="Google Shape;1004;g2687a62b788_1_595"/>
          <p:cNvSpPr txBox="1"/>
          <p:nvPr/>
        </p:nvSpPr>
        <p:spPr>
          <a:xfrm>
            <a:off x="5810869" y="4315839"/>
            <a:ext cx="30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Build .war</a:t>
            </a:r>
            <a:endParaRPr/>
          </a:p>
        </p:txBody>
      </p:sp>
      <p:sp>
        <p:nvSpPr>
          <p:cNvPr id="1005" name="Google Shape;1005;g2687a62b788_1_595"/>
          <p:cNvSpPr txBox="1"/>
          <p:nvPr/>
        </p:nvSpPr>
        <p:spPr>
          <a:xfrm>
            <a:off x="3881214" y="4303932"/>
            <a:ext cx="30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Build .exe</a:t>
            </a:r>
            <a:endParaRPr/>
          </a:p>
        </p:txBody>
      </p:sp>
      <p:cxnSp>
        <p:nvCxnSpPr>
          <p:cNvPr id="1006" name="Google Shape;1006;g2687a62b788_1_595"/>
          <p:cNvCxnSpPr>
            <a:stCxn id="1007" idx="3"/>
          </p:cNvCxnSpPr>
          <p:nvPr/>
        </p:nvCxnSpPr>
        <p:spPr>
          <a:xfrm>
            <a:off x="8345125" y="3792425"/>
            <a:ext cx="941400" cy="592500"/>
          </a:xfrm>
          <a:prstGeom prst="straightConnector1">
            <a:avLst/>
          </a:prstGeom>
          <a:noFill/>
          <a:ln cap="flat" cmpd="sng" w="28575">
            <a:solidFill>
              <a:schemeClr val="dk2"/>
            </a:solidFill>
            <a:prstDash val="solid"/>
            <a:round/>
            <a:headEnd len="med" w="med" type="none"/>
            <a:tailEnd len="med" w="med" type="triangle"/>
          </a:ln>
        </p:spPr>
      </p:cxnSp>
      <p:sp>
        <p:nvSpPr>
          <p:cNvPr id="1008" name="Google Shape;1008;g2687a62b788_1_595"/>
          <p:cNvSpPr txBox="1"/>
          <p:nvPr/>
        </p:nvSpPr>
        <p:spPr>
          <a:xfrm>
            <a:off x="2340950" y="564275"/>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(Deploy a specific branch using K8S )    </a:t>
            </a:r>
            <a:endParaRPr b="1"/>
          </a:p>
        </p:txBody>
      </p:sp>
      <p:pic>
        <p:nvPicPr>
          <p:cNvPr id="1009" name="Google Shape;1009;g2687a62b788_1_595"/>
          <p:cNvPicPr preferRelativeResize="0"/>
          <p:nvPr/>
        </p:nvPicPr>
        <p:blipFill>
          <a:blip r:embed="rId21">
            <a:alphaModFix/>
          </a:blip>
          <a:stretch>
            <a:fillRect/>
          </a:stretch>
        </p:blipFill>
        <p:spPr>
          <a:xfrm>
            <a:off x="4159566" y="6030750"/>
            <a:ext cx="2977290" cy="738975"/>
          </a:xfrm>
          <a:prstGeom prst="rect">
            <a:avLst/>
          </a:prstGeom>
          <a:noFill/>
          <a:ln>
            <a:noFill/>
          </a:ln>
        </p:spPr>
      </p:pic>
      <p:cxnSp>
        <p:nvCxnSpPr>
          <p:cNvPr id="1010" name="Google Shape;1010;g2687a62b788_1_595"/>
          <p:cNvCxnSpPr/>
          <p:nvPr/>
        </p:nvCxnSpPr>
        <p:spPr>
          <a:xfrm>
            <a:off x="2528868" y="5815925"/>
            <a:ext cx="1636200" cy="531000"/>
          </a:xfrm>
          <a:prstGeom prst="straightConnector1">
            <a:avLst/>
          </a:prstGeom>
          <a:noFill/>
          <a:ln cap="flat" cmpd="sng" w="28575">
            <a:solidFill>
              <a:schemeClr val="dk2"/>
            </a:solidFill>
            <a:prstDash val="solid"/>
            <a:round/>
            <a:headEnd len="med" w="med" type="none"/>
            <a:tailEnd len="med" w="med" type="triangle"/>
          </a:ln>
        </p:spPr>
      </p:cxnSp>
      <p:cxnSp>
        <p:nvCxnSpPr>
          <p:cNvPr id="1011" name="Google Shape;1011;g2687a62b788_1_595"/>
          <p:cNvCxnSpPr/>
          <p:nvPr/>
        </p:nvCxnSpPr>
        <p:spPr>
          <a:xfrm flipH="1" rot="10800000">
            <a:off x="2605070" y="4691985"/>
            <a:ext cx="6555300" cy="983700"/>
          </a:xfrm>
          <a:prstGeom prst="straightConnector1">
            <a:avLst/>
          </a:prstGeom>
          <a:noFill/>
          <a:ln cap="flat" cmpd="sng" w="28575">
            <a:solidFill>
              <a:schemeClr val="dk2"/>
            </a:solidFill>
            <a:prstDash val="solid"/>
            <a:round/>
            <a:headEnd len="med" w="med" type="none"/>
            <a:tailEnd len="med" w="med" type="triangle"/>
          </a:ln>
        </p:spPr>
      </p:cxnSp>
      <p:cxnSp>
        <p:nvCxnSpPr>
          <p:cNvPr id="1012" name="Google Shape;1012;g2687a62b788_1_595"/>
          <p:cNvCxnSpPr/>
          <p:nvPr/>
        </p:nvCxnSpPr>
        <p:spPr>
          <a:xfrm flipH="1">
            <a:off x="1918675" y="5245100"/>
            <a:ext cx="692100" cy="726000"/>
          </a:xfrm>
          <a:prstGeom prst="straightConnector1">
            <a:avLst/>
          </a:prstGeom>
          <a:noFill/>
          <a:ln cap="flat" cmpd="sng" w="28575">
            <a:solidFill>
              <a:schemeClr val="dk2"/>
            </a:solidFill>
            <a:prstDash val="solid"/>
            <a:round/>
            <a:headEnd len="med" w="med" type="none"/>
            <a:tailEnd len="med" w="med" type="triangle"/>
          </a:ln>
        </p:spPr>
      </p:cxnSp>
      <p:cxnSp>
        <p:nvCxnSpPr>
          <p:cNvPr id="1013" name="Google Shape;1013;g2687a62b788_1_595"/>
          <p:cNvCxnSpPr>
            <a:endCxn id="970" idx="1"/>
          </p:cNvCxnSpPr>
          <p:nvPr/>
        </p:nvCxnSpPr>
        <p:spPr>
          <a:xfrm>
            <a:off x="2046650" y="4763437"/>
            <a:ext cx="534600" cy="424500"/>
          </a:xfrm>
          <a:prstGeom prst="straightConnector1">
            <a:avLst/>
          </a:prstGeom>
          <a:noFill/>
          <a:ln cap="flat" cmpd="sng" w="28575">
            <a:solidFill>
              <a:schemeClr val="dk2"/>
            </a:solidFill>
            <a:prstDash val="solid"/>
            <a:round/>
            <a:headEnd len="med" w="med" type="none"/>
            <a:tailEnd len="med" w="med" type="triangle"/>
          </a:ln>
        </p:spPr>
      </p:cxnSp>
      <p:pic>
        <p:nvPicPr>
          <p:cNvPr id="1014" name="Google Shape;1014;g2687a62b788_1_595"/>
          <p:cNvPicPr preferRelativeResize="0"/>
          <p:nvPr/>
        </p:nvPicPr>
        <p:blipFill>
          <a:blip r:embed="rId11">
            <a:alphaModFix/>
          </a:blip>
          <a:stretch>
            <a:fillRect/>
          </a:stretch>
        </p:blipFill>
        <p:spPr>
          <a:xfrm>
            <a:off x="10384635" y="3359008"/>
            <a:ext cx="1207670" cy="419241"/>
          </a:xfrm>
          <a:prstGeom prst="rect">
            <a:avLst/>
          </a:prstGeom>
          <a:noFill/>
          <a:ln>
            <a:noFill/>
          </a:ln>
        </p:spPr>
      </p:pic>
      <p:cxnSp>
        <p:nvCxnSpPr>
          <p:cNvPr id="1015" name="Google Shape;1015;g2687a62b788_1_595"/>
          <p:cNvCxnSpPr>
            <a:stCxn id="1001" idx="0"/>
            <a:endCxn id="999" idx="1"/>
          </p:cNvCxnSpPr>
          <p:nvPr/>
        </p:nvCxnSpPr>
        <p:spPr>
          <a:xfrm flipH="1" rot="10800000">
            <a:off x="8258850" y="2475600"/>
            <a:ext cx="789900" cy="289200"/>
          </a:xfrm>
          <a:prstGeom prst="straightConnector1">
            <a:avLst/>
          </a:prstGeom>
          <a:noFill/>
          <a:ln cap="flat" cmpd="sng" w="28575">
            <a:solidFill>
              <a:schemeClr val="dk2"/>
            </a:solidFill>
            <a:prstDash val="solid"/>
            <a:round/>
            <a:headEnd len="med" w="med" type="none"/>
            <a:tailEnd len="med" w="med" type="triangle"/>
          </a:ln>
        </p:spPr>
      </p:cxnSp>
      <p:cxnSp>
        <p:nvCxnSpPr>
          <p:cNvPr id="1016" name="Google Shape;1016;g2687a62b788_1_595"/>
          <p:cNvCxnSpPr>
            <a:stCxn id="1001" idx="0"/>
          </p:cNvCxnSpPr>
          <p:nvPr/>
        </p:nvCxnSpPr>
        <p:spPr>
          <a:xfrm flipH="1">
            <a:off x="6934950" y="2764800"/>
            <a:ext cx="1323900" cy="246600"/>
          </a:xfrm>
          <a:prstGeom prst="straightConnector1">
            <a:avLst/>
          </a:prstGeom>
          <a:noFill/>
          <a:ln cap="flat" cmpd="sng" w="28575">
            <a:solidFill>
              <a:schemeClr val="dk2"/>
            </a:solidFill>
            <a:prstDash val="solid"/>
            <a:round/>
            <a:headEnd len="med" w="med" type="none"/>
            <a:tailEnd len="med" w="med" type="triangle"/>
          </a:ln>
        </p:spPr>
      </p:cxnSp>
      <p:cxnSp>
        <p:nvCxnSpPr>
          <p:cNvPr id="1017" name="Google Shape;1017;g2687a62b788_1_595"/>
          <p:cNvCxnSpPr>
            <a:stCxn id="1007" idx="1"/>
          </p:cNvCxnSpPr>
          <p:nvPr/>
        </p:nvCxnSpPr>
        <p:spPr>
          <a:xfrm rot="10800000">
            <a:off x="6924050" y="3505925"/>
            <a:ext cx="478800" cy="286500"/>
          </a:xfrm>
          <a:prstGeom prst="straightConnector1">
            <a:avLst/>
          </a:prstGeom>
          <a:noFill/>
          <a:ln cap="flat" cmpd="sng" w="28575">
            <a:solidFill>
              <a:schemeClr val="dk2"/>
            </a:solidFill>
            <a:prstDash val="solid"/>
            <a:round/>
            <a:headEnd len="med" w="med" type="none"/>
            <a:tailEnd len="med" w="med" type="none"/>
          </a:ln>
        </p:spPr>
      </p:cxnSp>
      <p:sp>
        <p:nvSpPr>
          <p:cNvPr id="1018" name="Google Shape;1018;g2687a62b788_1_595"/>
          <p:cNvSpPr/>
          <p:nvPr/>
        </p:nvSpPr>
        <p:spPr>
          <a:xfrm>
            <a:off x="2836425" y="2212138"/>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1019" name="Google Shape;1019;g2687a62b788_1_595"/>
          <p:cNvSpPr/>
          <p:nvPr/>
        </p:nvSpPr>
        <p:spPr>
          <a:xfrm>
            <a:off x="8026850" y="29372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a:t>
            </a:r>
            <a:endParaRPr sz="1000"/>
          </a:p>
        </p:txBody>
      </p:sp>
      <p:sp>
        <p:nvSpPr>
          <p:cNvPr id="1020" name="Google Shape;1020;g2687a62b788_1_595"/>
          <p:cNvSpPr/>
          <p:nvPr/>
        </p:nvSpPr>
        <p:spPr>
          <a:xfrm>
            <a:off x="6224825" y="9940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sp>
        <p:nvSpPr>
          <p:cNvPr id="1021" name="Google Shape;1021;g2687a62b788_1_595"/>
          <p:cNvSpPr/>
          <p:nvPr/>
        </p:nvSpPr>
        <p:spPr>
          <a:xfrm>
            <a:off x="4006988" y="9267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1022" name="Google Shape;1022;g2687a62b788_1_595"/>
          <p:cNvSpPr/>
          <p:nvPr/>
        </p:nvSpPr>
        <p:spPr>
          <a:xfrm>
            <a:off x="7806613" y="2037063"/>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1023" name="Google Shape;1023;g2687a62b788_1_595"/>
          <p:cNvSpPr/>
          <p:nvPr/>
        </p:nvSpPr>
        <p:spPr>
          <a:xfrm>
            <a:off x="8332538" y="24742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6</a:t>
            </a:r>
            <a:endParaRPr sz="1000"/>
          </a:p>
        </p:txBody>
      </p:sp>
      <p:sp>
        <p:nvSpPr>
          <p:cNvPr id="1024" name="Google Shape;1024;g2687a62b788_1_595"/>
          <p:cNvSpPr/>
          <p:nvPr/>
        </p:nvSpPr>
        <p:spPr>
          <a:xfrm>
            <a:off x="7340550" y="27291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7</a:t>
            </a:r>
            <a:endParaRPr sz="1000"/>
          </a:p>
        </p:txBody>
      </p:sp>
      <p:sp>
        <p:nvSpPr>
          <p:cNvPr id="1025" name="Google Shape;1025;g2687a62b788_1_595"/>
          <p:cNvSpPr/>
          <p:nvPr/>
        </p:nvSpPr>
        <p:spPr>
          <a:xfrm>
            <a:off x="3251975" y="40378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8</a:t>
            </a:r>
            <a:endParaRPr sz="1000"/>
          </a:p>
        </p:txBody>
      </p:sp>
      <p:sp>
        <p:nvSpPr>
          <p:cNvPr id="1026" name="Google Shape;1026;g2687a62b788_1_595"/>
          <p:cNvSpPr/>
          <p:nvPr/>
        </p:nvSpPr>
        <p:spPr>
          <a:xfrm>
            <a:off x="1066025" y="416995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13</a:t>
            </a:r>
            <a:endParaRPr sz="1000"/>
          </a:p>
        </p:txBody>
      </p:sp>
      <p:sp>
        <p:nvSpPr>
          <p:cNvPr id="1027" name="Google Shape;1027;g2687a62b788_1_595"/>
          <p:cNvSpPr/>
          <p:nvPr/>
        </p:nvSpPr>
        <p:spPr>
          <a:xfrm>
            <a:off x="3472400" y="3386088"/>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11</a:t>
            </a:r>
            <a:endParaRPr sz="1000"/>
          </a:p>
        </p:txBody>
      </p:sp>
      <p:sp>
        <p:nvSpPr>
          <p:cNvPr id="1028" name="Google Shape;1028;g2687a62b788_1_595"/>
          <p:cNvSpPr/>
          <p:nvPr/>
        </p:nvSpPr>
        <p:spPr>
          <a:xfrm>
            <a:off x="2268875" y="359970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12</a:t>
            </a:r>
            <a:endParaRPr sz="1000"/>
          </a:p>
        </p:txBody>
      </p:sp>
      <p:sp>
        <p:nvSpPr>
          <p:cNvPr id="1029" name="Google Shape;1029;g2687a62b788_1_595"/>
          <p:cNvSpPr/>
          <p:nvPr/>
        </p:nvSpPr>
        <p:spPr>
          <a:xfrm>
            <a:off x="8518850" y="3873875"/>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10</a:t>
            </a:r>
            <a:endParaRPr sz="1000"/>
          </a:p>
        </p:txBody>
      </p:sp>
      <p:cxnSp>
        <p:nvCxnSpPr>
          <p:cNvPr id="1030" name="Google Shape;1030;g2687a62b788_1_595"/>
          <p:cNvCxnSpPr/>
          <p:nvPr/>
        </p:nvCxnSpPr>
        <p:spPr>
          <a:xfrm flipH="1" rot="10800000">
            <a:off x="3253150" y="3513400"/>
            <a:ext cx="1145100" cy="267300"/>
          </a:xfrm>
          <a:prstGeom prst="straightConnector1">
            <a:avLst/>
          </a:prstGeom>
          <a:noFill/>
          <a:ln cap="flat" cmpd="sng" w="28575">
            <a:solidFill>
              <a:schemeClr val="dk2"/>
            </a:solidFill>
            <a:prstDash val="solid"/>
            <a:round/>
            <a:headEnd len="med" w="med" type="none"/>
            <a:tailEnd len="med" w="med" type="triangle"/>
          </a:ln>
        </p:spPr>
      </p:cxnSp>
      <p:cxnSp>
        <p:nvCxnSpPr>
          <p:cNvPr id="1031" name="Google Shape;1031;g2687a62b788_1_595"/>
          <p:cNvCxnSpPr>
            <a:endCxn id="975" idx="3"/>
          </p:cNvCxnSpPr>
          <p:nvPr/>
        </p:nvCxnSpPr>
        <p:spPr>
          <a:xfrm flipH="1">
            <a:off x="1819200" y="3791588"/>
            <a:ext cx="1499700" cy="139800"/>
          </a:xfrm>
          <a:prstGeom prst="straightConnector1">
            <a:avLst/>
          </a:prstGeom>
          <a:noFill/>
          <a:ln cap="flat" cmpd="sng" w="28575">
            <a:solidFill>
              <a:schemeClr val="dk2"/>
            </a:solidFill>
            <a:prstDash val="solid"/>
            <a:round/>
            <a:headEnd len="med" w="med" type="none"/>
            <a:tailEnd len="med" w="med" type="triangle"/>
          </a:ln>
        </p:spPr>
      </p:cxnSp>
      <p:sp>
        <p:nvSpPr>
          <p:cNvPr id="1032" name="Google Shape;1032;g2687a62b788_1_595"/>
          <p:cNvSpPr/>
          <p:nvPr/>
        </p:nvSpPr>
        <p:spPr>
          <a:xfrm>
            <a:off x="3648038" y="5130538"/>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16</a:t>
            </a:r>
            <a:endParaRPr sz="1000"/>
          </a:p>
        </p:txBody>
      </p:sp>
      <p:sp>
        <p:nvSpPr>
          <p:cNvPr id="1033" name="Google Shape;1033;g2687a62b788_1_595"/>
          <p:cNvSpPr/>
          <p:nvPr/>
        </p:nvSpPr>
        <p:spPr>
          <a:xfrm>
            <a:off x="1820200" y="5324825"/>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15</a:t>
            </a:r>
            <a:endParaRPr sz="1000"/>
          </a:p>
        </p:txBody>
      </p:sp>
      <p:sp>
        <p:nvSpPr>
          <p:cNvPr id="1034" name="Google Shape;1034;g2687a62b788_1_595"/>
          <p:cNvSpPr/>
          <p:nvPr/>
        </p:nvSpPr>
        <p:spPr>
          <a:xfrm>
            <a:off x="1820200" y="460535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14</a:t>
            </a:r>
            <a:endParaRPr sz="1000"/>
          </a:p>
        </p:txBody>
      </p:sp>
      <p:sp>
        <p:nvSpPr>
          <p:cNvPr id="1035" name="Google Shape;1035;g2687a62b788_1_595"/>
          <p:cNvSpPr/>
          <p:nvPr/>
        </p:nvSpPr>
        <p:spPr>
          <a:xfrm>
            <a:off x="2721975" y="599800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17</a:t>
            </a:r>
            <a:endParaRPr sz="1000"/>
          </a:p>
        </p:txBody>
      </p:sp>
      <p:sp>
        <p:nvSpPr>
          <p:cNvPr id="1036" name="Google Shape;1036;g2687a62b788_1_595"/>
          <p:cNvSpPr/>
          <p:nvPr/>
        </p:nvSpPr>
        <p:spPr>
          <a:xfrm>
            <a:off x="6556613" y="3913338"/>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9</a:t>
            </a:r>
            <a:endParaRPr sz="1000"/>
          </a:p>
        </p:txBody>
      </p:sp>
      <p:sp>
        <p:nvSpPr>
          <p:cNvPr id="1037" name="Google Shape;1037;g2687a62b788_1_595"/>
          <p:cNvSpPr/>
          <p:nvPr/>
        </p:nvSpPr>
        <p:spPr>
          <a:xfrm>
            <a:off x="3762488" y="5570925"/>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1038" name="Google Shape;1038;g2687a62b788_1_595"/>
          <p:cNvSpPr/>
          <p:nvPr/>
        </p:nvSpPr>
        <p:spPr>
          <a:xfrm>
            <a:off x="6398438" y="5245100"/>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1039" name="Google Shape;1039;g2687a62b788_1_595"/>
          <p:cNvSpPr/>
          <p:nvPr/>
        </p:nvSpPr>
        <p:spPr>
          <a:xfrm>
            <a:off x="9071638" y="5200038"/>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pic>
        <p:nvPicPr>
          <p:cNvPr id="1007" name="Google Shape;1007;g2687a62b788_1_595"/>
          <p:cNvPicPr preferRelativeResize="0"/>
          <p:nvPr/>
        </p:nvPicPr>
        <p:blipFill>
          <a:blip r:embed="rId22">
            <a:alphaModFix/>
          </a:blip>
          <a:stretch>
            <a:fillRect/>
          </a:stretch>
        </p:blipFill>
        <p:spPr>
          <a:xfrm>
            <a:off x="7402850" y="3336275"/>
            <a:ext cx="942275" cy="912300"/>
          </a:xfrm>
          <a:prstGeom prst="rect">
            <a:avLst/>
          </a:prstGeom>
          <a:noFill/>
          <a:ln>
            <a:noFill/>
          </a:ln>
        </p:spPr>
      </p:pic>
      <p:cxnSp>
        <p:nvCxnSpPr>
          <p:cNvPr id="1040" name="Google Shape;1040;g2687a62b788_1_595"/>
          <p:cNvCxnSpPr>
            <a:stCxn id="974" idx="3"/>
          </p:cNvCxnSpPr>
          <p:nvPr/>
        </p:nvCxnSpPr>
        <p:spPr>
          <a:xfrm>
            <a:off x="1978462" y="2312011"/>
            <a:ext cx="2472600" cy="611400"/>
          </a:xfrm>
          <a:prstGeom prst="straightConnector1">
            <a:avLst/>
          </a:prstGeom>
          <a:noFill/>
          <a:ln cap="flat" cmpd="sng" w="9525">
            <a:solidFill>
              <a:schemeClr val="dk2"/>
            </a:solidFill>
            <a:prstDash val="solid"/>
            <a:round/>
            <a:headEnd len="med" w="med" type="none"/>
            <a:tailEnd len="med" w="med" type="triangle"/>
          </a:ln>
        </p:spPr>
      </p:cxnSp>
      <p:pic>
        <p:nvPicPr>
          <p:cNvPr id="1041" name="Google Shape;1041;g2687a62b788_1_595"/>
          <p:cNvPicPr preferRelativeResize="0"/>
          <p:nvPr/>
        </p:nvPicPr>
        <p:blipFill>
          <a:blip r:embed="rId23">
            <a:alphaModFix/>
          </a:blip>
          <a:stretch>
            <a:fillRect/>
          </a:stretch>
        </p:blipFill>
        <p:spPr>
          <a:xfrm>
            <a:off x="9286525" y="4248575"/>
            <a:ext cx="1145100" cy="637425"/>
          </a:xfrm>
          <a:prstGeom prst="rect">
            <a:avLst/>
          </a:prstGeom>
          <a:noFill/>
          <a:ln>
            <a:noFill/>
          </a:ln>
        </p:spPr>
      </p:pic>
      <p:pic>
        <p:nvPicPr>
          <p:cNvPr id="1042" name="Google Shape;1042;g2687a62b788_1_595"/>
          <p:cNvPicPr preferRelativeResize="0"/>
          <p:nvPr/>
        </p:nvPicPr>
        <p:blipFill>
          <a:blip r:embed="rId24">
            <a:alphaModFix/>
          </a:blip>
          <a:stretch>
            <a:fillRect/>
          </a:stretch>
        </p:blipFill>
        <p:spPr>
          <a:xfrm>
            <a:off x="-9" y="3"/>
            <a:ext cx="2035914" cy="727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g2687a62b788_1_673"/>
          <p:cNvPicPr preferRelativeResize="0"/>
          <p:nvPr/>
        </p:nvPicPr>
        <p:blipFill rotWithShape="1">
          <a:blip r:embed="rId3">
            <a:alphaModFix/>
          </a:blip>
          <a:srcRect b="0" l="0" r="0" t="0"/>
          <a:stretch/>
        </p:blipFill>
        <p:spPr>
          <a:xfrm>
            <a:off x="9402025" y="76200"/>
            <a:ext cx="2789975" cy="1307351"/>
          </a:xfrm>
          <a:prstGeom prst="rect">
            <a:avLst/>
          </a:prstGeom>
          <a:noFill/>
          <a:ln>
            <a:noFill/>
          </a:ln>
        </p:spPr>
      </p:pic>
      <p:pic>
        <p:nvPicPr>
          <p:cNvPr id="1048" name="Google Shape;1048;g2687a62b788_1_673"/>
          <p:cNvPicPr preferRelativeResize="0"/>
          <p:nvPr/>
        </p:nvPicPr>
        <p:blipFill>
          <a:blip r:embed="rId4">
            <a:alphaModFix/>
          </a:blip>
          <a:stretch>
            <a:fillRect/>
          </a:stretch>
        </p:blipFill>
        <p:spPr>
          <a:xfrm>
            <a:off x="55107" y="1383543"/>
            <a:ext cx="1863579" cy="637424"/>
          </a:xfrm>
          <a:prstGeom prst="rect">
            <a:avLst/>
          </a:prstGeom>
          <a:noFill/>
          <a:ln>
            <a:noFill/>
          </a:ln>
        </p:spPr>
      </p:pic>
      <p:pic>
        <p:nvPicPr>
          <p:cNvPr id="1049" name="Google Shape;1049;g2687a62b788_1_673"/>
          <p:cNvPicPr preferRelativeResize="0"/>
          <p:nvPr/>
        </p:nvPicPr>
        <p:blipFill>
          <a:blip r:embed="rId5">
            <a:alphaModFix/>
          </a:blip>
          <a:stretch>
            <a:fillRect/>
          </a:stretch>
        </p:blipFill>
        <p:spPr>
          <a:xfrm>
            <a:off x="114883" y="2067454"/>
            <a:ext cx="1863578" cy="489115"/>
          </a:xfrm>
          <a:prstGeom prst="rect">
            <a:avLst/>
          </a:prstGeom>
          <a:noFill/>
          <a:ln>
            <a:noFill/>
          </a:ln>
        </p:spPr>
      </p:pic>
      <p:sp>
        <p:nvSpPr>
          <p:cNvPr id="1050" name="Google Shape;1050;g2687a62b788_1_673"/>
          <p:cNvSpPr txBox="1"/>
          <p:nvPr/>
        </p:nvSpPr>
        <p:spPr>
          <a:xfrm>
            <a:off x="1830175" y="708225"/>
            <a:ext cx="71958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DEVELOPMENT PIPELINE (Deploy a specific branch using  Docker-compose )    </a:t>
            </a:r>
            <a:endParaRPr b="1"/>
          </a:p>
        </p:txBody>
      </p:sp>
      <p:pic>
        <p:nvPicPr>
          <p:cNvPr id="1051" name="Google Shape;1051;g2687a62b788_1_673"/>
          <p:cNvPicPr preferRelativeResize="0"/>
          <p:nvPr/>
        </p:nvPicPr>
        <p:blipFill>
          <a:blip r:embed="rId6">
            <a:alphaModFix/>
          </a:blip>
          <a:stretch>
            <a:fillRect/>
          </a:stretch>
        </p:blipFill>
        <p:spPr>
          <a:xfrm>
            <a:off x="3938825" y="3060925"/>
            <a:ext cx="2286000" cy="2400300"/>
          </a:xfrm>
          <a:prstGeom prst="rect">
            <a:avLst/>
          </a:prstGeom>
          <a:noFill/>
          <a:ln>
            <a:noFill/>
          </a:ln>
        </p:spPr>
      </p:pic>
      <p:pic>
        <p:nvPicPr>
          <p:cNvPr id="1052" name="Google Shape;1052;g2687a62b788_1_673"/>
          <p:cNvPicPr preferRelativeResize="0"/>
          <p:nvPr/>
        </p:nvPicPr>
        <p:blipFill>
          <a:blip r:embed="rId7">
            <a:alphaModFix/>
          </a:blip>
          <a:stretch>
            <a:fillRect/>
          </a:stretch>
        </p:blipFill>
        <p:spPr>
          <a:xfrm>
            <a:off x="6582625" y="5506725"/>
            <a:ext cx="1633398" cy="938100"/>
          </a:xfrm>
          <a:prstGeom prst="rect">
            <a:avLst/>
          </a:prstGeom>
          <a:noFill/>
          <a:ln>
            <a:noFill/>
          </a:ln>
        </p:spPr>
      </p:pic>
      <p:pic>
        <p:nvPicPr>
          <p:cNvPr id="1053" name="Google Shape;1053;g2687a62b788_1_673"/>
          <p:cNvPicPr preferRelativeResize="0"/>
          <p:nvPr/>
        </p:nvPicPr>
        <p:blipFill>
          <a:blip r:embed="rId8">
            <a:alphaModFix/>
          </a:blip>
          <a:stretch>
            <a:fillRect/>
          </a:stretch>
        </p:blipFill>
        <p:spPr>
          <a:xfrm>
            <a:off x="1036175" y="5115050"/>
            <a:ext cx="942275" cy="912300"/>
          </a:xfrm>
          <a:prstGeom prst="rect">
            <a:avLst/>
          </a:prstGeom>
          <a:noFill/>
          <a:ln>
            <a:noFill/>
          </a:ln>
        </p:spPr>
      </p:pic>
      <p:pic>
        <p:nvPicPr>
          <p:cNvPr id="1054" name="Google Shape;1054;g2687a62b788_1_673"/>
          <p:cNvPicPr preferRelativeResize="0"/>
          <p:nvPr/>
        </p:nvPicPr>
        <p:blipFill>
          <a:blip r:embed="rId9">
            <a:alphaModFix/>
          </a:blip>
          <a:stretch>
            <a:fillRect/>
          </a:stretch>
        </p:blipFill>
        <p:spPr>
          <a:xfrm>
            <a:off x="2973136" y="5680550"/>
            <a:ext cx="873925" cy="660775"/>
          </a:xfrm>
          <a:prstGeom prst="rect">
            <a:avLst/>
          </a:prstGeom>
          <a:noFill/>
          <a:ln>
            <a:noFill/>
          </a:ln>
        </p:spPr>
      </p:pic>
      <p:cxnSp>
        <p:nvCxnSpPr>
          <p:cNvPr id="1055" name="Google Shape;1055;g2687a62b788_1_673"/>
          <p:cNvCxnSpPr>
            <a:stCxn id="1051" idx="1"/>
            <a:endCxn id="1053" idx="3"/>
          </p:cNvCxnSpPr>
          <p:nvPr/>
        </p:nvCxnSpPr>
        <p:spPr>
          <a:xfrm flipH="1">
            <a:off x="1978325" y="4261075"/>
            <a:ext cx="1960500" cy="1310100"/>
          </a:xfrm>
          <a:prstGeom prst="straightConnector1">
            <a:avLst/>
          </a:prstGeom>
          <a:noFill/>
          <a:ln cap="flat" cmpd="sng" w="28575">
            <a:solidFill>
              <a:schemeClr val="dk2"/>
            </a:solidFill>
            <a:prstDash val="solid"/>
            <a:round/>
            <a:headEnd len="med" w="med" type="none"/>
            <a:tailEnd len="med" w="med" type="triangle"/>
          </a:ln>
        </p:spPr>
      </p:cxnSp>
      <p:cxnSp>
        <p:nvCxnSpPr>
          <p:cNvPr id="1056" name="Google Shape;1056;g2687a62b788_1_673"/>
          <p:cNvCxnSpPr>
            <a:endCxn id="1054" idx="1"/>
          </p:cNvCxnSpPr>
          <p:nvPr/>
        </p:nvCxnSpPr>
        <p:spPr>
          <a:xfrm>
            <a:off x="2200336" y="5850438"/>
            <a:ext cx="772800" cy="160500"/>
          </a:xfrm>
          <a:prstGeom prst="straightConnector1">
            <a:avLst/>
          </a:prstGeom>
          <a:noFill/>
          <a:ln cap="flat" cmpd="sng" w="28575">
            <a:solidFill>
              <a:schemeClr val="dk2"/>
            </a:solidFill>
            <a:prstDash val="solid"/>
            <a:round/>
            <a:headEnd len="med" w="med" type="none"/>
            <a:tailEnd len="med" w="med" type="triangle"/>
          </a:ln>
        </p:spPr>
      </p:cxnSp>
      <p:cxnSp>
        <p:nvCxnSpPr>
          <p:cNvPr id="1057" name="Google Shape;1057;g2687a62b788_1_673"/>
          <p:cNvCxnSpPr>
            <a:stCxn id="1052" idx="1"/>
          </p:cNvCxnSpPr>
          <p:nvPr/>
        </p:nvCxnSpPr>
        <p:spPr>
          <a:xfrm flipH="1">
            <a:off x="3742225" y="5975775"/>
            <a:ext cx="2840400" cy="26700"/>
          </a:xfrm>
          <a:prstGeom prst="straightConnector1">
            <a:avLst/>
          </a:prstGeom>
          <a:noFill/>
          <a:ln cap="flat" cmpd="sng" w="28575">
            <a:solidFill>
              <a:schemeClr val="dk2"/>
            </a:solidFill>
            <a:prstDash val="solid"/>
            <a:round/>
            <a:headEnd len="med" w="med" type="none"/>
            <a:tailEnd len="med" w="med" type="triangle"/>
          </a:ln>
        </p:spPr>
      </p:cxnSp>
      <p:pic>
        <p:nvPicPr>
          <p:cNvPr id="1058" name="Google Shape;1058;g2687a62b788_1_673"/>
          <p:cNvPicPr preferRelativeResize="0"/>
          <p:nvPr/>
        </p:nvPicPr>
        <p:blipFill>
          <a:blip r:embed="rId10">
            <a:alphaModFix/>
          </a:blip>
          <a:stretch>
            <a:fillRect/>
          </a:stretch>
        </p:blipFill>
        <p:spPr>
          <a:xfrm>
            <a:off x="6970336" y="4019829"/>
            <a:ext cx="857975" cy="527985"/>
          </a:xfrm>
          <a:prstGeom prst="rect">
            <a:avLst/>
          </a:prstGeom>
          <a:noFill/>
          <a:ln>
            <a:noFill/>
          </a:ln>
        </p:spPr>
      </p:pic>
      <p:cxnSp>
        <p:nvCxnSpPr>
          <p:cNvPr id="1059" name="Google Shape;1059;g2687a62b788_1_673"/>
          <p:cNvCxnSpPr>
            <a:endCxn id="1058" idx="1"/>
          </p:cNvCxnSpPr>
          <p:nvPr/>
        </p:nvCxnSpPr>
        <p:spPr>
          <a:xfrm>
            <a:off x="5994436" y="4112821"/>
            <a:ext cx="975900" cy="171000"/>
          </a:xfrm>
          <a:prstGeom prst="straightConnector1">
            <a:avLst/>
          </a:prstGeom>
          <a:noFill/>
          <a:ln cap="flat" cmpd="sng" w="28575">
            <a:solidFill>
              <a:schemeClr val="dk2"/>
            </a:solidFill>
            <a:prstDash val="solid"/>
            <a:round/>
            <a:headEnd len="med" w="med" type="none"/>
            <a:tailEnd len="med" w="med" type="triangle"/>
          </a:ln>
        </p:spPr>
      </p:cxnSp>
      <p:cxnSp>
        <p:nvCxnSpPr>
          <p:cNvPr id="1060" name="Google Shape;1060;g2687a62b788_1_673"/>
          <p:cNvCxnSpPr/>
          <p:nvPr/>
        </p:nvCxnSpPr>
        <p:spPr>
          <a:xfrm flipH="1">
            <a:off x="7156323" y="4547813"/>
            <a:ext cx="243000" cy="1107300"/>
          </a:xfrm>
          <a:prstGeom prst="straightConnector1">
            <a:avLst/>
          </a:prstGeom>
          <a:noFill/>
          <a:ln cap="flat" cmpd="sng" w="28575">
            <a:solidFill>
              <a:schemeClr val="dk2"/>
            </a:solidFill>
            <a:prstDash val="solid"/>
            <a:round/>
            <a:headEnd len="med" w="med" type="none"/>
            <a:tailEnd len="med" w="med" type="triangle"/>
          </a:ln>
        </p:spPr>
      </p:cxnSp>
      <p:cxnSp>
        <p:nvCxnSpPr>
          <p:cNvPr id="1061" name="Google Shape;1061;g2687a62b788_1_673"/>
          <p:cNvCxnSpPr/>
          <p:nvPr/>
        </p:nvCxnSpPr>
        <p:spPr>
          <a:xfrm>
            <a:off x="1974125" y="1912425"/>
            <a:ext cx="2138700" cy="1789200"/>
          </a:xfrm>
          <a:prstGeom prst="straightConnector1">
            <a:avLst/>
          </a:prstGeom>
          <a:noFill/>
          <a:ln cap="flat" cmpd="sng" w="28575">
            <a:solidFill>
              <a:schemeClr val="dk2"/>
            </a:solidFill>
            <a:prstDash val="solid"/>
            <a:round/>
            <a:headEnd len="med" w="med" type="none"/>
            <a:tailEnd len="med" w="med" type="triangle"/>
          </a:ln>
        </p:spPr>
      </p:cxnSp>
      <p:pic>
        <p:nvPicPr>
          <p:cNvPr id="1062" name="Google Shape;1062;g2687a62b788_1_673"/>
          <p:cNvPicPr preferRelativeResize="0"/>
          <p:nvPr/>
        </p:nvPicPr>
        <p:blipFill>
          <a:blip r:embed="rId11">
            <a:alphaModFix/>
          </a:blip>
          <a:stretch>
            <a:fillRect/>
          </a:stretch>
        </p:blipFill>
        <p:spPr>
          <a:xfrm>
            <a:off x="9025924" y="3728584"/>
            <a:ext cx="2138700" cy="1110479"/>
          </a:xfrm>
          <a:prstGeom prst="rect">
            <a:avLst/>
          </a:prstGeom>
          <a:noFill/>
          <a:ln>
            <a:noFill/>
          </a:ln>
        </p:spPr>
      </p:pic>
      <p:cxnSp>
        <p:nvCxnSpPr>
          <p:cNvPr id="1063" name="Google Shape;1063;g2687a62b788_1_673"/>
          <p:cNvCxnSpPr/>
          <p:nvPr/>
        </p:nvCxnSpPr>
        <p:spPr>
          <a:xfrm flipH="1" rot="10800000">
            <a:off x="7999275" y="4452025"/>
            <a:ext cx="791700" cy="1316100"/>
          </a:xfrm>
          <a:prstGeom prst="straightConnector1">
            <a:avLst/>
          </a:prstGeom>
          <a:noFill/>
          <a:ln cap="flat" cmpd="sng" w="28575">
            <a:solidFill>
              <a:schemeClr val="dk2"/>
            </a:solidFill>
            <a:prstDash val="solid"/>
            <a:round/>
            <a:headEnd len="med" w="med" type="none"/>
            <a:tailEnd len="med" w="med" type="triangle"/>
          </a:ln>
        </p:spPr>
      </p:cxnSp>
      <p:sp>
        <p:nvSpPr>
          <p:cNvPr id="1064" name="Google Shape;1064;g2687a62b788_1_673"/>
          <p:cNvSpPr/>
          <p:nvPr/>
        </p:nvSpPr>
        <p:spPr>
          <a:xfrm>
            <a:off x="2836425" y="2212138"/>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1065" name="Google Shape;1065;g2687a62b788_1_673"/>
          <p:cNvSpPr/>
          <p:nvPr/>
        </p:nvSpPr>
        <p:spPr>
          <a:xfrm>
            <a:off x="2433875" y="5506713"/>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1066" name="Google Shape;1066;g2687a62b788_1_673"/>
          <p:cNvSpPr/>
          <p:nvPr/>
        </p:nvSpPr>
        <p:spPr>
          <a:xfrm>
            <a:off x="6262050" y="3781013"/>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sp>
        <p:nvSpPr>
          <p:cNvPr id="1067" name="Google Shape;1067;g2687a62b788_1_673"/>
          <p:cNvSpPr/>
          <p:nvPr/>
        </p:nvSpPr>
        <p:spPr>
          <a:xfrm>
            <a:off x="2530725" y="46101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1068" name="Google Shape;1068;g2687a62b788_1_673"/>
          <p:cNvSpPr/>
          <p:nvPr/>
        </p:nvSpPr>
        <p:spPr>
          <a:xfrm>
            <a:off x="6959200" y="4729363"/>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a:t>
            </a:r>
            <a:endParaRPr sz="1000"/>
          </a:p>
        </p:txBody>
      </p:sp>
      <p:sp>
        <p:nvSpPr>
          <p:cNvPr id="1069" name="Google Shape;1069;g2687a62b788_1_673"/>
          <p:cNvSpPr/>
          <p:nvPr/>
        </p:nvSpPr>
        <p:spPr>
          <a:xfrm>
            <a:off x="5009575" y="5552588"/>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6</a:t>
            </a:r>
            <a:endParaRPr sz="1000"/>
          </a:p>
        </p:txBody>
      </p:sp>
      <p:sp>
        <p:nvSpPr>
          <p:cNvPr id="1070" name="Google Shape;1070;g2687a62b788_1_673"/>
          <p:cNvSpPr/>
          <p:nvPr/>
        </p:nvSpPr>
        <p:spPr>
          <a:xfrm>
            <a:off x="7999275" y="4944163"/>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7</a:t>
            </a:r>
            <a:endParaRPr sz="1000"/>
          </a:p>
        </p:txBody>
      </p:sp>
      <p:pic>
        <p:nvPicPr>
          <p:cNvPr id="1071" name="Google Shape;1071;g2687a62b788_1_673"/>
          <p:cNvPicPr preferRelativeResize="0"/>
          <p:nvPr/>
        </p:nvPicPr>
        <p:blipFill>
          <a:blip r:embed="rId4">
            <a:alphaModFix/>
          </a:blip>
          <a:stretch>
            <a:fillRect/>
          </a:stretch>
        </p:blipFill>
        <p:spPr>
          <a:xfrm>
            <a:off x="8905957" y="1993293"/>
            <a:ext cx="1863579" cy="637424"/>
          </a:xfrm>
          <a:prstGeom prst="rect">
            <a:avLst/>
          </a:prstGeom>
          <a:noFill/>
          <a:ln>
            <a:noFill/>
          </a:ln>
        </p:spPr>
      </p:pic>
      <p:cxnSp>
        <p:nvCxnSpPr>
          <p:cNvPr id="1072" name="Google Shape;1072;g2687a62b788_1_673"/>
          <p:cNvCxnSpPr>
            <a:stCxn id="1062" idx="0"/>
            <a:endCxn id="1071" idx="2"/>
          </p:cNvCxnSpPr>
          <p:nvPr/>
        </p:nvCxnSpPr>
        <p:spPr>
          <a:xfrm rot="10800000">
            <a:off x="9837874" y="2630584"/>
            <a:ext cx="257400" cy="1098000"/>
          </a:xfrm>
          <a:prstGeom prst="straightConnector1">
            <a:avLst/>
          </a:prstGeom>
          <a:noFill/>
          <a:ln cap="flat" cmpd="sng" w="28575">
            <a:solidFill>
              <a:schemeClr val="dk2"/>
            </a:solidFill>
            <a:prstDash val="solid"/>
            <a:round/>
            <a:headEnd len="med" w="med" type="none"/>
            <a:tailEnd len="med" w="med" type="triangle"/>
          </a:ln>
        </p:spPr>
      </p:cxnSp>
      <p:sp>
        <p:nvSpPr>
          <p:cNvPr id="1073" name="Google Shape;1073;g2687a62b788_1_673"/>
          <p:cNvSpPr/>
          <p:nvPr/>
        </p:nvSpPr>
        <p:spPr>
          <a:xfrm>
            <a:off x="10095275" y="3013738"/>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8</a:t>
            </a:r>
            <a:endParaRPr sz="1000"/>
          </a:p>
        </p:txBody>
      </p:sp>
      <p:pic>
        <p:nvPicPr>
          <p:cNvPr id="1074" name="Google Shape;1074;g2687a62b788_1_673"/>
          <p:cNvPicPr preferRelativeResize="0"/>
          <p:nvPr/>
        </p:nvPicPr>
        <p:blipFill>
          <a:blip r:embed="rId12">
            <a:alphaModFix/>
          </a:blip>
          <a:stretch>
            <a:fillRect/>
          </a:stretch>
        </p:blipFill>
        <p:spPr>
          <a:xfrm>
            <a:off x="-9" y="3"/>
            <a:ext cx="2035914" cy="727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pic>
        <p:nvPicPr>
          <p:cNvPr id="1079" name="Google Shape;1079;g2687a62b788_1_719"/>
          <p:cNvPicPr preferRelativeResize="0"/>
          <p:nvPr/>
        </p:nvPicPr>
        <p:blipFill rotWithShape="1">
          <a:blip r:embed="rId3">
            <a:alphaModFix/>
          </a:blip>
          <a:srcRect b="0" l="0" r="0" t="0"/>
          <a:stretch/>
        </p:blipFill>
        <p:spPr>
          <a:xfrm>
            <a:off x="10516500" y="0"/>
            <a:ext cx="1675500" cy="837750"/>
          </a:xfrm>
          <a:prstGeom prst="rect">
            <a:avLst/>
          </a:prstGeom>
          <a:noFill/>
          <a:ln>
            <a:noFill/>
          </a:ln>
        </p:spPr>
      </p:pic>
      <p:pic>
        <p:nvPicPr>
          <p:cNvPr descr="Your Jenkins Belongs to Us Now: Abusing Continuous Integration Systems" id="1080" name="Google Shape;1080;g2687a62b788_1_719"/>
          <p:cNvPicPr preferRelativeResize="0"/>
          <p:nvPr/>
        </p:nvPicPr>
        <p:blipFill rotWithShape="1">
          <a:blip r:embed="rId4">
            <a:alphaModFix/>
          </a:blip>
          <a:srcRect b="0" l="0" r="0" t="0"/>
          <a:stretch/>
        </p:blipFill>
        <p:spPr>
          <a:xfrm>
            <a:off x="4468748" y="2379135"/>
            <a:ext cx="1113075" cy="731183"/>
          </a:xfrm>
          <a:prstGeom prst="rect">
            <a:avLst/>
          </a:prstGeom>
          <a:noFill/>
          <a:ln>
            <a:noFill/>
          </a:ln>
        </p:spPr>
      </p:pic>
      <p:pic>
        <p:nvPicPr>
          <p:cNvPr descr="What Is Slack, and Why Do People Love It?" id="1081" name="Google Shape;1081;g2687a62b788_1_719"/>
          <p:cNvPicPr preferRelativeResize="0"/>
          <p:nvPr/>
        </p:nvPicPr>
        <p:blipFill rotWithShape="1">
          <a:blip r:embed="rId5">
            <a:alphaModFix/>
          </a:blip>
          <a:srcRect b="0" l="0" r="0" t="0"/>
          <a:stretch/>
        </p:blipFill>
        <p:spPr>
          <a:xfrm>
            <a:off x="4655357" y="4262431"/>
            <a:ext cx="986525" cy="455996"/>
          </a:xfrm>
          <a:prstGeom prst="rect">
            <a:avLst/>
          </a:prstGeom>
          <a:noFill/>
          <a:ln>
            <a:noFill/>
          </a:ln>
        </p:spPr>
      </p:pic>
      <p:sp>
        <p:nvSpPr>
          <p:cNvPr descr="Helm" id="1082" name="Google Shape;1082;g2687a62b788_1_719"/>
          <p:cNvSpPr/>
          <p:nvPr/>
        </p:nvSpPr>
        <p:spPr>
          <a:xfrm>
            <a:off x="6295275" y="34379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descr="Helm" id="1083" name="Google Shape;1083;g2687a62b788_1_719"/>
          <p:cNvSpPr/>
          <p:nvPr/>
        </p:nvSpPr>
        <p:spPr>
          <a:xfrm>
            <a:off x="6447675" y="35903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84" name="Google Shape;1084;g2687a62b788_1_719"/>
          <p:cNvCxnSpPr>
            <a:stCxn id="1080" idx="2"/>
            <a:endCxn id="1081" idx="0"/>
          </p:cNvCxnSpPr>
          <p:nvPr/>
        </p:nvCxnSpPr>
        <p:spPr>
          <a:xfrm>
            <a:off x="5025286" y="3110317"/>
            <a:ext cx="123300" cy="1152000"/>
          </a:xfrm>
          <a:prstGeom prst="straightConnector1">
            <a:avLst/>
          </a:prstGeom>
          <a:noFill/>
          <a:ln cap="flat" cmpd="sng" w="28575">
            <a:solidFill>
              <a:srgbClr val="FF9900"/>
            </a:solidFill>
            <a:prstDash val="solid"/>
            <a:round/>
            <a:headEnd len="med" w="med" type="none"/>
            <a:tailEnd len="med" w="med" type="triangle"/>
          </a:ln>
        </p:spPr>
      </p:cxnSp>
      <p:cxnSp>
        <p:nvCxnSpPr>
          <p:cNvPr id="1085" name="Google Shape;1085;g2687a62b788_1_719"/>
          <p:cNvCxnSpPr/>
          <p:nvPr/>
        </p:nvCxnSpPr>
        <p:spPr>
          <a:xfrm flipH="1">
            <a:off x="5286331" y="1371211"/>
            <a:ext cx="558300" cy="991800"/>
          </a:xfrm>
          <a:prstGeom prst="straightConnector1">
            <a:avLst/>
          </a:prstGeom>
          <a:noFill/>
          <a:ln cap="flat" cmpd="sng" w="28575">
            <a:solidFill>
              <a:schemeClr val="dk2"/>
            </a:solidFill>
            <a:prstDash val="solid"/>
            <a:round/>
            <a:headEnd len="med" w="med" type="none"/>
            <a:tailEnd len="med" w="med" type="triangle"/>
          </a:ln>
        </p:spPr>
      </p:cxnSp>
      <p:pic>
        <p:nvPicPr>
          <p:cNvPr id="1086" name="Google Shape;1086;g2687a62b788_1_719"/>
          <p:cNvPicPr preferRelativeResize="0"/>
          <p:nvPr/>
        </p:nvPicPr>
        <p:blipFill>
          <a:blip r:embed="rId6">
            <a:alphaModFix/>
          </a:blip>
          <a:stretch>
            <a:fillRect/>
          </a:stretch>
        </p:blipFill>
        <p:spPr>
          <a:xfrm>
            <a:off x="8183475" y="2398523"/>
            <a:ext cx="2543501" cy="692400"/>
          </a:xfrm>
          <a:prstGeom prst="rect">
            <a:avLst/>
          </a:prstGeom>
          <a:noFill/>
          <a:ln>
            <a:noFill/>
          </a:ln>
        </p:spPr>
      </p:pic>
      <p:cxnSp>
        <p:nvCxnSpPr>
          <p:cNvPr id="1087" name="Google Shape;1087;g2687a62b788_1_719"/>
          <p:cNvCxnSpPr>
            <a:endCxn id="1086" idx="1"/>
          </p:cNvCxnSpPr>
          <p:nvPr/>
        </p:nvCxnSpPr>
        <p:spPr>
          <a:xfrm>
            <a:off x="5581875" y="2744723"/>
            <a:ext cx="2601600" cy="0"/>
          </a:xfrm>
          <a:prstGeom prst="straightConnector1">
            <a:avLst/>
          </a:prstGeom>
          <a:noFill/>
          <a:ln cap="flat" cmpd="sng" w="38100">
            <a:solidFill>
              <a:schemeClr val="dk2"/>
            </a:solidFill>
            <a:prstDash val="solid"/>
            <a:round/>
            <a:headEnd len="med" w="med" type="none"/>
            <a:tailEnd len="med" w="med" type="triangle"/>
          </a:ln>
        </p:spPr>
      </p:cxnSp>
      <p:cxnSp>
        <p:nvCxnSpPr>
          <p:cNvPr id="1088" name="Google Shape;1088;g2687a62b788_1_719"/>
          <p:cNvCxnSpPr>
            <a:stCxn id="1086" idx="2"/>
            <a:endCxn id="1089" idx="0"/>
          </p:cNvCxnSpPr>
          <p:nvPr/>
        </p:nvCxnSpPr>
        <p:spPr>
          <a:xfrm flipH="1">
            <a:off x="8943125" y="3090923"/>
            <a:ext cx="512100" cy="1281600"/>
          </a:xfrm>
          <a:prstGeom prst="straightConnector1">
            <a:avLst/>
          </a:prstGeom>
          <a:noFill/>
          <a:ln cap="flat" cmpd="sng" w="38100">
            <a:solidFill>
              <a:schemeClr val="dk2"/>
            </a:solidFill>
            <a:prstDash val="solid"/>
            <a:round/>
            <a:headEnd len="med" w="med" type="none"/>
            <a:tailEnd len="med" w="med" type="triangle"/>
          </a:ln>
        </p:spPr>
      </p:cxnSp>
      <p:sp>
        <p:nvSpPr>
          <p:cNvPr id="1090" name="Google Shape;1090;g2687a62b788_1_719"/>
          <p:cNvSpPr/>
          <p:nvPr/>
        </p:nvSpPr>
        <p:spPr>
          <a:xfrm>
            <a:off x="5286313" y="15228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1091" name="Google Shape;1091;g2687a62b788_1_719"/>
          <p:cNvSpPr/>
          <p:nvPr/>
        </p:nvSpPr>
        <p:spPr>
          <a:xfrm>
            <a:off x="8943113" y="342440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sp>
        <p:nvSpPr>
          <p:cNvPr id="1092" name="Google Shape;1092;g2687a62b788_1_719"/>
          <p:cNvSpPr/>
          <p:nvPr/>
        </p:nvSpPr>
        <p:spPr>
          <a:xfrm>
            <a:off x="6141963" y="24129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1093" name="Google Shape;1093;g2687a62b788_1_719"/>
          <p:cNvSpPr/>
          <p:nvPr/>
        </p:nvSpPr>
        <p:spPr>
          <a:xfrm>
            <a:off x="5073113" y="342440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pic>
        <p:nvPicPr>
          <p:cNvPr descr="10 Web Applications for Small Business | Computer Repair in Kalamazoo" id="1094" name="Google Shape;1094;g2687a62b788_1_719"/>
          <p:cNvPicPr preferRelativeResize="0"/>
          <p:nvPr/>
        </p:nvPicPr>
        <p:blipFill rotWithShape="1">
          <a:blip r:embed="rId7">
            <a:alphaModFix/>
          </a:blip>
          <a:srcRect b="0" l="0" r="0" t="0"/>
          <a:stretch/>
        </p:blipFill>
        <p:spPr>
          <a:xfrm>
            <a:off x="6920316" y="5221350"/>
            <a:ext cx="713518" cy="637425"/>
          </a:xfrm>
          <a:prstGeom prst="rect">
            <a:avLst/>
          </a:prstGeom>
          <a:noFill/>
          <a:ln>
            <a:noFill/>
          </a:ln>
        </p:spPr>
      </p:pic>
      <p:pic>
        <p:nvPicPr>
          <p:cNvPr id="1095" name="Google Shape;1095;g2687a62b788_1_719"/>
          <p:cNvPicPr preferRelativeResize="0"/>
          <p:nvPr/>
        </p:nvPicPr>
        <p:blipFill>
          <a:blip r:embed="rId8">
            <a:alphaModFix/>
          </a:blip>
          <a:stretch>
            <a:fillRect/>
          </a:stretch>
        </p:blipFill>
        <p:spPr>
          <a:xfrm>
            <a:off x="3888966" y="5809400"/>
            <a:ext cx="2977290" cy="738975"/>
          </a:xfrm>
          <a:prstGeom prst="rect">
            <a:avLst/>
          </a:prstGeom>
          <a:noFill/>
          <a:ln>
            <a:noFill/>
          </a:ln>
        </p:spPr>
      </p:pic>
      <p:cxnSp>
        <p:nvCxnSpPr>
          <p:cNvPr id="1096" name="Google Shape;1096;g2687a62b788_1_719"/>
          <p:cNvCxnSpPr>
            <a:stCxn id="1089" idx="1"/>
          </p:cNvCxnSpPr>
          <p:nvPr/>
        </p:nvCxnSpPr>
        <p:spPr>
          <a:xfrm flipH="1">
            <a:off x="6866370" y="4617135"/>
            <a:ext cx="821400" cy="1681200"/>
          </a:xfrm>
          <a:prstGeom prst="straightConnector1">
            <a:avLst/>
          </a:prstGeom>
          <a:noFill/>
          <a:ln cap="flat" cmpd="sng" w="38100">
            <a:solidFill>
              <a:schemeClr val="dk2"/>
            </a:solidFill>
            <a:prstDash val="solid"/>
            <a:round/>
            <a:headEnd len="med" w="med" type="none"/>
            <a:tailEnd len="med" w="med" type="triangle"/>
          </a:ln>
        </p:spPr>
      </p:cxnSp>
      <p:sp>
        <p:nvSpPr>
          <p:cNvPr id="1097" name="Google Shape;1097;g2687a62b788_1_719"/>
          <p:cNvSpPr/>
          <p:nvPr/>
        </p:nvSpPr>
        <p:spPr>
          <a:xfrm>
            <a:off x="7194163" y="477475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a:t>
            </a:r>
            <a:endParaRPr sz="1000"/>
          </a:p>
        </p:txBody>
      </p:sp>
      <p:pic>
        <p:nvPicPr>
          <p:cNvPr id="1098" name="Google Shape;1098;g2687a62b788_1_719"/>
          <p:cNvPicPr preferRelativeResize="0"/>
          <p:nvPr/>
        </p:nvPicPr>
        <p:blipFill>
          <a:blip r:embed="rId9">
            <a:alphaModFix/>
          </a:blip>
          <a:stretch>
            <a:fillRect/>
          </a:stretch>
        </p:blipFill>
        <p:spPr>
          <a:xfrm>
            <a:off x="5844623" y="704025"/>
            <a:ext cx="1867277" cy="1281600"/>
          </a:xfrm>
          <a:prstGeom prst="rect">
            <a:avLst/>
          </a:prstGeom>
          <a:noFill/>
          <a:ln>
            <a:noFill/>
          </a:ln>
        </p:spPr>
      </p:pic>
      <p:sp>
        <p:nvSpPr>
          <p:cNvPr id="1099" name="Google Shape;1099;g2687a62b788_1_719"/>
          <p:cNvSpPr txBox="1"/>
          <p:nvPr/>
        </p:nvSpPr>
        <p:spPr>
          <a:xfrm>
            <a:off x="2488387" y="113475"/>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                                                          QA  PIPELINE   </a:t>
            </a:r>
            <a:endParaRPr b="1"/>
          </a:p>
        </p:txBody>
      </p:sp>
      <p:pic>
        <p:nvPicPr>
          <p:cNvPr id="1100" name="Google Shape;1100;g2687a62b788_1_719"/>
          <p:cNvPicPr preferRelativeResize="0"/>
          <p:nvPr/>
        </p:nvPicPr>
        <p:blipFill>
          <a:blip r:embed="rId10">
            <a:alphaModFix/>
          </a:blip>
          <a:stretch>
            <a:fillRect/>
          </a:stretch>
        </p:blipFill>
        <p:spPr>
          <a:xfrm>
            <a:off x="7785112" y="4308819"/>
            <a:ext cx="1060675" cy="637425"/>
          </a:xfrm>
          <a:prstGeom prst="rect">
            <a:avLst/>
          </a:prstGeom>
          <a:noFill/>
          <a:ln>
            <a:noFill/>
          </a:ln>
        </p:spPr>
      </p:pic>
      <p:pic>
        <p:nvPicPr>
          <p:cNvPr id="1101" name="Google Shape;1101;g2687a62b788_1_719"/>
          <p:cNvPicPr preferRelativeResize="0"/>
          <p:nvPr/>
        </p:nvPicPr>
        <p:blipFill>
          <a:blip r:embed="rId11">
            <a:alphaModFix/>
          </a:blip>
          <a:stretch>
            <a:fillRect/>
          </a:stretch>
        </p:blipFill>
        <p:spPr>
          <a:xfrm>
            <a:off x="-9" y="3"/>
            <a:ext cx="2035914" cy="727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pic>
        <p:nvPicPr>
          <p:cNvPr id="1106" name="Google Shape;1106;g2687a62b788_1_760"/>
          <p:cNvPicPr preferRelativeResize="0"/>
          <p:nvPr/>
        </p:nvPicPr>
        <p:blipFill rotWithShape="1">
          <a:blip r:embed="rId3">
            <a:alphaModFix/>
          </a:blip>
          <a:srcRect b="0" l="0" r="0" t="0"/>
          <a:stretch/>
        </p:blipFill>
        <p:spPr>
          <a:xfrm>
            <a:off x="9402025" y="76200"/>
            <a:ext cx="2789975" cy="1307351"/>
          </a:xfrm>
          <a:prstGeom prst="rect">
            <a:avLst/>
          </a:prstGeom>
          <a:noFill/>
          <a:ln>
            <a:noFill/>
          </a:ln>
        </p:spPr>
      </p:pic>
      <p:sp>
        <p:nvSpPr>
          <p:cNvPr descr="Helm" id="1107" name="Google Shape;1107;g2687a62b788_1_760"/>
          <p:cNvSpPr/>
          <p:nvPr/>
        </p:nvSpPr>
        <p:spPr>
          <a:xfrm>
            <a:off x="6316702" y="3630279"/>
            <a:ext cx="305700" cy="21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13 Best Practices for using Helm — Coder Society" id="1108" name="Google Shape;1108;g2687a62b788_1_760"/>
          <p:cNvPicPr preferRelativeResize="0"/>
          <p:nvPr/>
        </p:nvPicPr>
        <p:blipFill rotWithShape="1">
          <a:blip r:embed="rId4">
            <a:alphaModFix/>
          </a:blip>
          <a:srcRect b="0" l="0" r="0" t="0"/>
          <a:stretch/>
        </p:blipFill>
        <p:spPr>
          <a:xfrm>
            <a:off x="2581250" y="5051051"/>
            <a:ext cx="692100" cy="273771"/>
          </a:xfrm>
          <a:prstGeom prst="rect">
            <a:avLst/>
          </a:prstGeom>
          <a:noFill/>
          <a:ln>
            <a:noFill/>
          </a:ln>
        </p:spPr>
      </p:pic>
      <p:cxnSp>
        <p:nvCxnSpPr>
          <p:cNvPr id="1109" name="Google Shape;1109;g2687a62b788_1_760"/>
          <p:cNvCxnSpPr/>
          <p:nvPr/>
        </p:nvCxnSpPr>
        <p:spPr>
          <a:xfrm flipH="1">
            <a:off x="975386" y="4131748"/>
            <a:ext cx="23400" cy="377100"/>
          </a:xfrm>
          <a:prstGeom prst="straightConnector1">
            <a:avLst/>
          </a:prstGeom>
          <a:noFill/>
          <a:ln cap="flat" cmpd="sng" w="28575">
            <a:solidFill>
              <a:schemeClr val="dk2"/>
            </a:solidFill>
            <a:prstDash val="solid"/>
            <a:round/>
            <a:headEnd len="med" w="med" type="none"/>
            <a:tailEnd len="med" w="med" type="triangle"/>
          </a:ln>
        </p:spPr>
      </p:cxnSp>
      <p:pic>
        <p:nvPicPr>
          <p:cNvPr descr="10 Web Applications for Small Business | Computer Repair in Kalamazoo" id="1110" name="Google Shape;1110;g2687a62b788_1_760"/>
          <p:cNvPicPr preferRelativeResize="0"/>
          <p:nvPr/>
        </p:nvPicPr>
        <p:blipFill rotWithShape="1">
          <a:blip r:embed="rId5">
            <a:alphaModFix/>
          </a:blip>
          <a:srcRect b="0" l="0" r="0" t="0"/>
          <a:stretch/>
        </p:blipFill>
        <p:spPr>
          <a:xfrm>
            <a:off x="3224441" y="5902775"/>
            <a:ext cx="713518" cy="637425"/>
          </a:xfrm>
          <a:prstGeom prst="rect">
            <a:avLst/>
          </a:prstGeom>
          <a:noFill/>
          <a:ln>
            <a:noFill/>
          </a:ln>
        </p:spPr>
      </p:pic>
      <p:pic>
        <p:nvPicPr>
          <p:cNvPr id="1111" name="Google Shape;1111;g2687a62b788_1_760"/>
          <p:cNvPicPr preferRelativeResize="0"/>
          <p:nvPr/>
        </p:nvPicPr>
        <p:blipFill>
          <a:blip r:embed="rId6">
            <a:alphaModFix/>
          </a:blip>
          <a:stretch>
            <a:fillRect/>
          </a:stretch>
        </p:blipFill>
        <p:spPr>
          <a:xfrm>
            <a:off x="55107" y="1383543"/>
            <a:ext cx="1863579" cy="637424"/>
          </a:xfrm>
          <a:prstGeom prst="rect">
            <a:avLst/>
          </a:prstGeom>
          <a:noFill/>
          <a:ln>
            <a:noFill/>
          </a:ln>
        </p:spPr>
      </p:pic>
      <p:pic>
        <p:nvPicPr>
          <p:cNvPr id="1112" name="Google Shape;1112;g2687a62b788_1_760"/>
          <p:cNvPicPr preferRelativeResize="0"/>
          <p:nvPr/>
        </p:nvPicPr>
        <p:blipFill>
          <a:blip r:embed="rId7">
            <a:alphaModFix/>
          </a:blip>
          <a:stretch>
            <a:fillRect/>
          </a:stretch>
        </p:blipFill>
        <p:spPr>
          <a:xfrm>
            <a:off x="114883" y="2067454"/>
            <a:ext cx="1863578" cy="489115"/>
          </a:xfrm>
          <a:prstGeom prst="rect">
            <a:avLst/>
          </a:prstGeom>
          <a:noFill/>
          <a:ln>
            <a:noFill/>
          </a:ln>
        </p:spPr>
      </p:pic>
      <p:pic>
        <p:nvPicPr>
          <p:cNvPr id="1113" name="Google Shape;1113;g2687a62b788_1_760"/>
          <p:cNvPicPr preferRelativeResize="0"/>
          <p:nvPr/>
        </p:nvPicPr>
        <p:blipFill>
          <a:blip r:embed="rId8">
            <a:alphaModFix/>
          </a:blip>
          <a:stretch>
            <a:fillRect/>
          </a:stretch>
        </p:blipFill>
        <p:spPr>
          <a:xfrm>
            <a:off x="138036" y="3731029"/>
            <a:ext cx="1681164" cy="400719"/>
          </a:xfrm>
          <a:prstGeom prst="rect">
            <a:avLst/>
          </a:prstGeom>
          <a:noFill/>
          <a:ln>
            <a:noFill/>
          </a:ln>
        </p:spPr>
      </p:pic>
      <p:pic>
        <p:nvPicPr>
          <p:cNvPr id="1114" name="Google Shape;1114;g2687a62b788_1_760"/>
          <p:cNvPicPr preferRelativeResize="0"/>
          <p:nvPr/>
        </p:nvPicPr>
        <p:blipFill>
          <a:blip r:embed="rId9">
            <a:alphaModFix/>
          </a:blip>
          <a:stretch>
            <a:fillRect/>
          </a:stretch>
        </p:blipFill>
        <p:spPr>
          <a:xfrm>
            <a:off x="4416462" y="2677854"/>
            <a:ext cx="2543518" cy="1164767"/>
          </a:xfrm>
          <a:prstGeom prst="rect">
            <a:avLst/>
          </a:prstGeom>
          <a:noFill/>
          <a:ln>
            <a:noFill/>
          </a:ln>
        </p:spPr>
      </p:pic>
      <p:pic>
        <p:nvPicPr>
          <p:cNvPr id="1115" name="Google Shape;1115;g2687a62b788_1_760"/>
          <p:cNvPicPr preferRelativeResize="0"/>
          <p:nvPr/>
        </p:nvPicPr>
        <p:blipFill>
          <a:blip r:embed="rId10">
            <a:alphaModFix/>
          </a:blip>
          <a:stretch>
            <a:fillRect/>
          </a:stretch>
        </p:blipFill>
        <p:spPr>
          <a:xfrm>
            <a:off x="-43375" y="4539948"/>
            <a:ext cx="1863578" cy="545304"/>
          </a:xfrm>
          <a:prstGeom prst="rect">
            <a:avLst/>
          </a:prstGeom>
          <a:noFill/>
          <a:ln>
            <a:noFill/>
          </a:ln>
        </p:spPr>
      </p:pic>
      <p:pic>
        <p:nvPicPr>
          <p:cNvPr id="1116" name="Google Shape;1116;g2687a62b788_1_760"/>
          <p:cNvPicPr preferRelativeResize="0"/>
          <p:nvPr/>
        </p:nvPicPr>
        <p:blipFill>
          <a:blip r:embed="rId11">
            <a:alphaModFix/>
          </a:blip>
          <a:stretch>
            <a:fillRect/>
          </a:stretch>
        </p:blipFill>
        <p:spPr>
          <a:xfrm>
            <a:off x="61575" y="5610998"/>
            <a:ext cx="2543501" cy="692400"/>
          </a:xfrm>
          <a:prstGeom prst="rect">
            <a:avLst/>
          </a:prstGeom>
          <a:noFill/>
          <a:ln>
            <a:noFill/>
          </a:ln>
        </p:spPr>
      </p:pic>
      <p:pic>
        <p:nvPicPr>
          <p:cNvPr id="1117" name="Google Shape;1117;g2687a62b788_1_760"/>
          <p:cNvPicPr preferRelativeResize="0"/>
          <p:nvPr/>
        </p:nvPicPr>
        <p:blipFill>
          <a:blip r:embed="rId12">
            <a:alphaModFix/>
          </a:blip>
          <a:stretch>
            <a:fillRect/>
          </a:stretch>
        </p:blipFill>
        <p:spPr>
          <a:xfrm>
            <a:off x="4557325" y="5385175"/>
            <a:ext cx="1681175" cy="521075"/>
          </a:xfrm>
          <a:prstGeom prst="rect">
            <a:avLst/>
          </a:prstGeom>
          <a:noFill/>
          <a:ln cap="flat" cmpd="sng" w="38100">
            <a:solidFill>
              <a:srgbClr val="FF0000"/>
            </a:solidFill>
            <a:prstDash val="solid"/>
            <a:round/>
            <a:headEnd len="sm" w="sm" type="none"/>
            <a:tailEnd len="sm" w="sm" type="none"/>
          </a:ln>
        </p:spPr>
      </p:pic>
      <p:cxnSp>
        <p:nvCxnSpPr>
          <p:cNvPr id="1118" name="Google Shape;1118;g2687a62b788_1_760"/>
          <p:cNvCxnSpPr/>
          <p:nvPr/>
        </p:nvCxnSpPr>
        <p:spPr>
          <a:xfrm flipH="1" rot="10800000">
            <a:off x="2510716" y="5638088"/>
            <a:ext cx="2129700" cy="141600"/>
          </a:xfrm>
          <a:prstGeom prst="straightConnector1">
            <a:avLst/>
          </a:prstGeom>
          <a:noFill/>
          <a:ln cap="flat" cmpd="sng" w="28575">
            <a:solidFill>
              <a:srgbClr val="FF0000"/>
            </a:solidFill>
            <a:prstDash val="solid"/>
            <a:round/>
            <a:headEnd len="med" w="med" type="none"/>
            <a:tailEnd len="med" w="med" type="triangle"/>
          </a:ln>
        </p:spPr>
      </p:cxnSp>
      <p:cxnSp>
        <p:nvCxnSpPr>
          <p:cNvPr id="1119" name="Google Shape;1119;g2687a62b788_1_760"/>
          <p:cNvCxnSpPr>
            <a:endCxn id="1120" idx="1"/>
          </p:cNvCxnSpPr>
          <p:nvPr/>
        </p:nvCxnSpPr>
        <p:spPr>
          <a:xfrm flipH="1" rot="10800000">
            <a:off x="6258708" y="5578860"/>
            <a:ext cx="605400" cy="15000"/>
          </a:xfrm>
          <a:prstGeom prst="straightConnector1">
            <a:avLst/>
          </a:prstGeom>
          <a:noFill/>
          <a:ln cap="flat" cmpd="sng" w="28575">
            <a:solidFill>
              <a:srgbClr val="FF0000"/>
            </a:solidFill>
            <a:prstDash val="solid"/>
            <a:round/>
            <a:headEnd len="med" w="med" type="none"/>
            <a:tailEnd len="med" w="med" type="triangle"/>
          </a:ln>
        </p:spPr>
      </p:cxnSp>
      <p:pic>
        <p:nvPicPr>
          <p:cNvPr id="1121" name="Google Shape;1121;g2687a62b788_1_760"/>
          <p:cNvPicPr preferRelativeResize="0"/>
          <p:nvPr/>
        </p:nvPicPr>
        <p:blipFill>
          <a:blip r:embed="rId13">
            <a:alphaModFix/>
          </a:blip>
          <a:stretch>
            <a:fillRect/>
          </a:stretch>
        </p:blipFill>
        <p:spPr>
          <a:xfrm>
            <a:off x="9605130" y="5241967"/>
            <a:ext cx="2543495" cy="578997"/>
          </a:xfrm>
          <a:prstGeom prst="rect">
            <a:avLst/>
          </a:prstGeom>
          <a:noFill/>
          <a:ln cap="flat" cmpd="sng" w="38100">
            <a:solidFill>
              <a:srgbClr val="FF0000"/>
            </a:solidFill>
            <a:prstDash val="solid"/>
            <a:round/>
            <a:headEnd len="sm" w="sm" type="none"/>
            <a:tailEnd len="sm" w="sm" type="none"/>
          </a:ln>
        </p:spPr>
      </p:pic>
      <p:cxnSp>
        <p:nvCxnSpPr>
          <p:cNvPr id="1122" name="Google Shape;1122;g2687a62b788_1_760"/>
          <p:cNvCxnSpPr>
            <a:endCxn id="1121" idx="1"/>
          </p:cNvCxnSpPr>
          <p:nvPr/>
        </p:nvCxnSpPr>
        <p:spPr>
          <a:xfrm>
            <a:off x="8979630" y="5526065"/>
            <a:ext cx="625500" cy="5400"/>
          </a:xfrm>
          <a:prstGeom prst="straightConnector1">
            <a:avLst/>
          </a:prstGeom>
          <a:noFill/>
          <a:ln cap="flat" cmpd="sng" w="28575">
            <a:solidFill>
              <a:srgbClr val="FF0000"/>
            </a:solidFill>
            <a:prstDash val="solid"/>
            <a:round/>
            <a:headEnd len="med" w="med" type="none"/>
            <a:tailEnd len="med" w="med" type="triangle"/>
          </a:ln>
        </p:spPr>
      </p:cxnSp>
      <p:pic>
        <p:nvPicPr>
          <p:cNvPr id="1123" name="Google Shape;1123;g2687a62b788_1_760"/>
          <p:cNvPicPr preferRelativeResize="0"/>
          <p:nvPr/>
        </p:nvPicPr>
        <p:blipFill>
          <a:blip r:embed="rId13">
            <a:alphaModFix/>
          </a:blip>
          <a:stretch>
            <a:fillRect/>
          </a:stretch>
        </p:blipFill>
        <p:spPr>
          <a:xfrm>
            <a:off x="9048794" y="1409159"/>
            <a:ext cx="2543495" cy="578997"/>
          </a:xfrm>
          <a:prstGeom prst="rect">
            <a:avLst/>
          </a:prstGeom>
          <a:noFill/>
          <a:ln>
            <a:noFill/>
          </a:ln>
        </p:spPr>
      </p:pic>
      <p:cxnSp>
        <p:nvCxnSpPr>
          <p:cNvPr id="1124" name="Google Shape;1124;g2687a62b788_1_760"/>
          <p:cNvCxnSpPr>
            <a:endCxn id="1123" idx="1"/>
          </p:cNvCxnSpPr>
          <p:nvPr/>
        </p:nvCxnSpPr>
        <p:spPr>
          <a:xfrm flipH="1" rot="10800000">
            <a:off x="6913094" y="1698658"/>
            <a:ext cx="2135700" cy="1005000"/>
          </a:xfrm>
          <a:prstGeom prst="straightConnector1">
            <a:avLst/>
          </a:prstGeom>
          <a:noFill/>
          <a:ln cap="flat" cmpd="sng" w="28575">
            <a:solidFill>
              <a:schemeClr val="dk2"/>
            </a:solidFill>
            <a:prstDash val="solid"/>
            <a:round/>
            <a:headEnd len="med" w="med" type="none"/>
            <a:tailEnd len="med" w="med" type="triangle"/>
          </a:ln>
        </p:spPr>
      </p:cxnSp>
      <p:sp>
        <p:nvSpPr>
          <p:cNvPr id="1125" name="Google Shape;1125;g2687a62b788_1_760"/>
          <p:cNvSpPr txBox="1"/>
          <p:nvPr/>
        </p:nvSpPr>
        <p:spPr>
          <a:xfrm>
            <a:off x="2340950" y="564275"/>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PREPROD PIPELINE</a:t>
            </a:r>
            <a:endParaRPr b="1"/>
          </a:p>
        </p:txBody>
      </p:sp>
      <p:pic>
        <p:nvPicPr>
          <p:cNvPr id="1126" name="Google Shape;1126;g2687a62b788_1_760"/>
          <p:cNvPicPr preferRelativeResize="0"/>
          <p:nvPr/>
        </p:nvPicPr>
        <p:blipFill>
          <a:blip r:embed="rId14">
            <a:alphaModFix/>
          </a:blip>
          <a:stretch>
            <a:fillRect/>
          </a:stretch>
        </p:blipFill>
        <p:spPr>
          <a:xfrm>
            <a:off x="4159566" y="6030750"/>
            <a:ext cx="2977290" cy="738975"/>
          </a:xfrm>
          <a:prstGeom prst="rect">
            <a:avLst/>
          </a:prstGeom>
          <a:noFill/>
          <a:ln>
            <a:noFill/>
          </a:ln>
        </p:spPr>
      </p:pic>
      <p:cxnSp>
        <p:nvCxnSpPr>
          <p:cNvPr id="1127" name="Google Shape;1127;g2687a62b788_1_760"/>
          <p:cNvCxnSpPr/>
          <p:nvPr/>
        </p:nvCxnSpPr>
        <p:spPr>
          <a:xfrm>
            <a:off x="2528868" y="5815925"/>
            <a:ext cx="1636200" cy="531000"/>
          </a:xfrm>
          <a:prstGeom prst="straightConnector1">
            <a:avLst/>
          </a:prstGeom>
          <a:noFill/>
          <a:ln cap="flat" cmpd="sng" w="28575">
            <a:solidFill>
              <a:schemeClr val="dk2"/>
            </a:solidFill>
            <a:prstDash val="solid"/>
            <a:round/>
            <a:headEnd len="med" w="med" type="none"/>
            <a:tailEnd len="med" w="med" type="triangle"/>
          </a:ln>
        </p:spPr>
      </p:cxnSp>
      <p:cxnSp>
        <p:nvCxnSpPr>
          <p:cNvPr id="1128" name="Google Shape;1128;g2687a62b788_1_760"/>
          <p:cNvCxnSpPr>
            <a:endCxn id="1129" idx="1"/>
          </p:cNvCxnSpPr>
          <p:nvPr/>
        </p:nvCxnSpPr>
        <p:spPr>
          <a:xfrm flipH="1" rot="10800000">
            <a:off x="2604945" y="3697810"/>
            <a:ext cx="6280800" cy="1977900"/>
          </a:xfrm>
          <a:prstGeom prst="straightConnector1">
            <a:avLst/>
          </a:prstGeom>
          <a:noFill/>
          <a:ln cap="flat" cmpd="sng" w="28575">
            <a:solidFill>
              <a:schemeClr val="dk2"/>
            </a:solidFill>
            <a:prstDash val="solid"/>
            <a:round/>
            <a:headEnd len="med" w="med" type="none"/>
            <a:tailEnd len="med" w="med" type="triangle"/>
          </a:ln>
        </p:spPr>
      </p:cxnSp>
      <p:cxnSp>
        <p:nvCxnSpPr>
          <p:cNvPr id="1130" name="Google Shape;1130;g2687a62b788_1_760"/>
          <p:cNvCxnSpPr/>
          <p:nvPr/>
        </p:nvCxnSpPr>
        <p:spPr>
          <a:xfrm flipH="1">
            <a:off x="1918675" y="5245100"/>
            <a:ext cx="692100" cy="726000"/>
          </a:xfrm>
          <a:prstGeom prst="straightConnector1">
            <a:avLst/>
          </a:prstGeom>
          <a:noFill/>
          <a:ln cap="flat" cmpd="sng" w="28575">
            <a:solidFill>
              <a:schemeClr val="dk2"/>
            </a:solidFill>
            <a:prstDash val="solid"/>
            <a:round/>
            <a:headEnd len="med" w="med" type="none"/>
            <a:tailEnd len="med" w="med" type="triangle"/>
          </a:ln>
        </p:spPr>
      </p:cxnSp>
      <p:cxnSp>
        <p:nvCxnSpPr>
          <p:cNvPr id="1131" name="Google Shape;1131;g2687a62b788_1_760"/>
          <p:cNvCxnSpPr>
            <a:endCxn id="1108" idx="1"/>
          </p:cNvCxnSpPr>
          <p:nvPr/>
        </p:nvCxnSpPr>
        <p:spPr>
          <a:xfrm>
            <a:off x="2046650" y="4763437"/>
            <a:ext cx="534600" cy="424500"/>
          </a:xfrm>
          <a:prstGeom prst="straightConnector1">
            <a:avLst/>
          </a:prstGeom>
          <a:noFill/>
          <a:ln cap="flat" cmpd="sng" w="28575">
            <a:solidFill>
              <a:schemeClr val="dk2"/>
            </a:solidFill>
            <a:prstDash val="solid"/>
            <a:round/>
            <a:headEnd len="med" w="med" type="none"/>
            <a:tailEnd len="med" w="med" type="triangle"/>
          </a:ln>
        </p:spPr>
      </p:cxnSp>
      <p:sp>
        <p:nvSpPr>
          <p:cNvPr id="1132" name="Google Shape;1132;g2687a62b788_1_760"/>
          <p:cNvSpPr/>
          <p:nvPr/>
        </p:nvSpPr>
        <p:spPr>
          <a:xfrm>
            <a:off x="8026850" y="29372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a:t>
            </a:r>
            <a:endParaRPr sz="1000"/>
          </a:p>
        </p:txBody>
      </p:sp>
      <p:sp>
        <p:nvSpPr>
          <p:cNvPr id="1133" name="Google Shape;1133;g2687a62b788_1_760"/>
          <p:cNvSpPr/>
          <p:nvPr/>
        </p:nvSpPr>
        <p:spPr>
          <a:xfrm>
            <a:off x="7806613" y="2037063"/>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1134" name="Google Shape;1134;g2687a62b788_1_760"/>
          <p:cNvSpPr/>
          <p:nvPr/>
        </p:nvSpPr>
        <p:spPr>
          <a:xfrm>
            <a:off x="1066025" y="416995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a:t>
            </a:r>
            <a:endParaRPr sz="1000"/>
          </a:p>
        </p:txBody>
      </p:sp>
      <p:sp>
        <p:nvSpPr>
          <p:cNvPr id="1135" name="Google Shape;1135;g2687a62b788_1_760"/>
          <p:cNvSpPr/>
          <p:nvPr/>
        </p:nvSpPr>
        <p:spPr>
          <a:xfrm>
            <a:off x="3472400" y="3386088"/>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1136" name="Google Shape;1136;g2687a62b788_1_760"/>
          <p:cNvSpPr/>
          <p:nvPr/>
        </p:nvSpPr>
        <p:spPr>
          <a:xfrm>
            <a:off x="2268875" y="359970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cxnSp>
        <p:nvCxnSpPr>
          <p:cNvPr id="1137" name="Google Shape;1137;g2687a62b788_1_760"/>
          <p:cNvCxnSpPr/>
          <p:nvPr/>
        </p:nvCxnSpPr>
        <p:spPr>
          <a:xfrm flipH="1" rot="10800000">
            <a:off x="3253150" y="3513400"/>
            <a:ext cx="1145100" cy="267300"/>
          </a:xfrm>
          <a:prstGeom prst="straightConnector1">
            <a:avLst/>
          </a:prstGeom>
          <a:noFill/>
          <a:ln cap="flat" cmpd="sng" w="28575">
            <a:solidFill>
              <a:schemeClr val="dk2"/>
            </a:solidFill>
            <a:prstDash val="solid"/>
            <a:round/>
            <a:headEnd len="med" w="med" type="none"/>
            <a:tailEnd len="med" w="med" type="triangle"/>
          </a:ln>
        </p:spPr>
      </p:cxnSp>
      <p:cxnSp>
        <p:nvCxnSpPr>
          <p:cNvPr id="1138" name="Google Shape;1138;g2687a62b788_1_760"/>
          <p:cNvCxnSpPr>
            <a:endCxn id="1113" idx="3"/>
          </p:cNvCxnSpPr>
          <p:nvPr/>
        </p:nvCxnSpPr>
        <p:spPr>
          <a:xfrm flipH="1">
            <a:off x="1819200" y="3791588"/>
            <a:ext cx="1499700" cy="139800"/>
          </a:xfrm>
          <a:prstGeom prst="straightConnector1">
            <a:avLst/>
          </a:prstGeom>
          <a:noFill/>
          <a:ln cap="flat" cmpd="sng" w="28575">
            <a:solidFill>
              <a:schemeClr val="dk2"/>
            </a:solidFill>
            <a:prstDash val="solid"/>
            <a:round/>
            <a:headEnd len="med" w="med" type="none"/>
            <a:tailEnd len="med" w="med" type="triangle"/>
          </a:ln>
        </p:spPr>
      </p:cxnSp>
      <p:sp>
        <p:nvSpPr>
          <p:cNvPr id="1139" name="Google Shape;1139;g2687a62b788_1_760"/>
          <p:cNvSpPr/>
          <p:nvPr/>
        </p:nvSpPr>
        <p:spPr>
          <a:xfrm>
            <a:off x="3648038" y="5130538"/>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8</a:t>
            </a:r>
            <a:endParaRPr sz="1000"/>
          </a:p>
        </p:txBody>
      </p:sp>
      <p:sp>
        <p:nvSpPr>
          <p:cNvPr id="1140" name="Google Shape;1140;g2687a62b788_1_760"/>
          <p:cNvSpPr/>
          <p:nvPr/>
        </p:nvSpPr>
        <p:spPr>
          <a:xfrm>
            <a:off x="1820200" y="5324825"/>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7</a:t>
            </a:r>
            <a:endParaRPr sz="1000"/>
          </a:p>
        </p:txBody>
      </p:sp>
      <p:sp>
        <p:nvSpPr>
          <p:cNvPr id="1141" name="Google Shape;1141;g2687a62b788_1_760"/>
          <p:cNvSpPr/>
          <p:nvPr/>
        </p:nvSpPr>
        <p:spPr>
          <a:xfrm>
            <a:off x="1820200" y="460535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6</a:t>
            </a:r>
            <a:endParaRPr sz="1000"/>
          </a:p>
        </p:txBody>
      </p:sp>
      <p:sp>
        <p:nvSpPr>
          <p:cNvPr id="1142" name="Google Shape;1142;g2687a62b788_1_760"/>
          <p:cNvSpPr/>
          <p:nvPr/>
        </p:nvSpPr>
        <p:spPr>
          <a:xfrm>
            <a:off x="2721975" y="599800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9</a:t>
            </a:r>
            <a:endParaRPr sz="1000"/>
          </a:p>
        </p:txBody>
      </p:sp>
      <p:sp>
        <p:nvSpPr>
          <p:cNvPr id="1143" name="Google Shape;1143;g2687a62b788_1_760"/>
          <p:cNvSpPr/>
          <p:nvPr/>
        </p:nvSpPr>
        <p:spPr>
          <a:xfrm>
            <a:off x="3762488" y="5570925"/>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1144" name="Google Shape;1144;g2687a62b788_1_760"/>
          <p:cNvSpPr/>
          <p:nvPr/>
        </p:nvSpPr>
        <p:spPr>
          <a:xfrm>
            <a:off x="6398438" y="5245100"/>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1145" name="Google Shape;1145;g2687a62b788_1_760"/>
          <p:cNvSpPr/>
          <p:nvPr/>
        </p:nvSpPr>
        <p:spPr>
          <a:xfrm>
            <a:off x="9071638" y="5200038"/>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pic>
        <p:nvPicPr>
          <p:cNvPr id="1146" name="Google Shape;1146;g2687a62b788_1_760"/>
          <p:cNvPicPr preferRelativeResize="0"/>
          <p:nvPr/>
        </p:nvPicPr>
        <p:blipFill>
          <a:blip r:embed="rId15">
            <a:alphaModFix/>
          </a:blip>
          <a:stretch>
            <a:fillRect/>
          </a:stretch>
        </p:blipFill>
        <p:spPr>
          <a:xfrm>
            <a:off x="0" y="1296175"/>
            <a:ext cx="2971800" cy="1543050"/>
          </a:xfrm>
          <a:prstGeom prst="rect">
            <a:avLst/>
          </a:prstGeom>
          <a:noFill/>
          <a:ln>
            <a:noFill/>
          </a:ln>
        </p:spPr>
      </p:pic>
      <p:cxnSp>
        <p:nvCxnSpPr>
          <p:cNvPr id="1147" name="Google Shape;1147;g2687a62b788_1_760"/>
          <p:cNvCxnSpPr>
            <a:stCxn id="1146" idx="3"/>
            <a:endCxn id="1114" idx="0"/>
          </p:cNvCxnSpPr>
          <p:nvPr/>
        </p:nvCxnSpPr>
        <p:spPr>
          <a:xfrm>
            <a:off x="2971800" y="2067700"/>
            <a:ext cx="2716500" cy="610200"/>
          </a:xfrm>
          <a:prstGeom prst="straightConnector1">
            <a:avLst/>
          </a:prstGeom>
          <a:noFill/>
          <a:ln cap="flat" cmpd="sng" w="38100">
            <a:solidFill>
              <a:schemeClr val="dk2"/>
            </a:solidFill>
            <a:prstDash val="solid"/>
            <a:round/>
            <a:headEnd len="med" w="med" type="none"/>
            <a:tailEnd len="med" w="med" type="triangle"/>
          </a:ln>
        </p:spPr>
      </p:cxnSp>
      <p:sp>
        <p:nvSpPr>
          <p:cNvPr id="1148" name="Google Shape;1148;g2687a62b788_1_760"/>
          <p:cNvSpPr/>
          <p:nvPr/>
        </p:nvSpPr>
        <p:spPr>
          <a:xfrm>
            <a:off x="4177188" y="20730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pic>
        <p:nvPicPr>
          <p:cNvPr id="1149" name="Google Shape;1149;g2687a62b788_1_760"/>
          <p:cNvPicPr preferRelativeResize="0"/>
          <p:nvPr/>
        </p:nvPicPr>
        <p:blipFill>
          <a:blip r:embed="rId16">
            <a:alphaModFix/>
          </a:blip>
          <a:stretch>
            <a:fillRect/>
          </a:stretch>
        </p:blipFill>
        <p:spPr>
          <a:xfrm>
            <a:off x="6864099" y="5371300"/>
            <a:ext cx="2129700" cy="384000"/>
          </a:xfrm>
          <a:prstGeom prst="rect">
            <a:avLst/>
          </a:prstGeom>
          <a:noFill/>
          <a:ln cap="flat" cmpd="sng" w="28575">
            <a:solidFill>
              <a:srgbClr val="FF0000"/>
            </a:solidFill>
            <a:prstDash val="solid"/>
            <a:round/>
            <a:headEnd len="sm" w="sm" type="none"/>
            <a:tailEnd len="sm" w="sm" type="none"/>
          </a:ln>
        </p:spPr>
      </p:pic>
      <p:pic>
        <p:nvPicPr>
          <p:cNvPr id="1150" name="Google Shape;1150;g2687a62b788_1_760"/>
          <p:cNvPicPr preferRelativeResize="0"/>
          <p:nvPr/>
        </p:nvPicPr>
        <p:blipFill>
          <a:blip r:embed="rId17">
            <a:alphaModFix/>
          </a:blip>
          <a:stretch>
            <a:fillRect/>
          </a:stretch>
        </p:blipFill>
        <p:spPr>
          <a:xfrm>
            <a:off x="8885750" y="3438394"/>
            <a:ext cx="1060675" cy="637425"/>
          </a:xfrm>
          <a:prstGeom prst="rect">
            <a:avLst/>
          </a:prstGeom>
          <a:noFill/>
          <a:ln>
            <a:noFill/>
          </a:ln>
        </p:spPr>
      </p:pic>
      <p:pic>
        <p:nvPicPr>
          <p:cNvPr id="1151" name="Google Shape;1151;g2687a62b788_1_760"/>
          <p:cNvPicPr preferRelativeResize="0"/>
          <p:nvPr/>
        </p:nvPicPr>
        <p:blipFill>
          <a:blip r:embed="rId18">
            <a:alphaModFix/>
          </a:blip>
          <a:stretch>
            <a:fillRect/>
          </a:stretch>
        </p:blipFill>
        <p:spPr>
          <a:xfrm>
            <a:off x="-9" y="3"/>
            <a:ext cx="2035914" cy="727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id="1156" name="Google Shape;1156;g2687a62b788_1_824"/>
          <p:cNvPicPr preferRelativeResize="0"/>
          <p:nvPr/>
        </p:nvPicPr>
        <p:blipFill rotWithShape="1">
          <a:blip r:embed="rId3">
            <a:alphaModFix/>
          </a:blip>
          <a:srcRect b="0" l="0" r="0" t="0"/>
          <a:stretch/>
        </p:blipFill>
        <p:spPr>
          <a:xfrm>
            <a:off x="9402025" y="76200"/>
            <a:ext cx="2789975" cy="1307351"/>
          </a:xfrm>
          <a:prstGeom prst="rect">
            <a:avLst/>
          </a:prstGeom>
          <a:noFill/>
          <a:ln>
            <a:noFill/>
          </a:ln>
        </p:spPr>
      </p:pic>
      <p:sp>
        <p:nvSpPr>
          <p:cNvPr descr="Helm" id="1157" name="Google Shape;1157;g2687a62b788_1_824"/>
          <p:cNvSpPr/>
          <p:nvPr/>
        </p:nvSpPr>
        <p:spPr>
          <a:xfrm>
            <a:off x="6316702" y="3630279"/>
            <a:ext cx="305700" cy="21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13 Best Practices for using Helm — Coder Society" id="1158" name="Google Shape;1158;g2687a62b788_1_824"/>
          <p:cNvPicPr preferRelativeResize="0"/>
          <p:nvPr/>
        </p:nvPicPr>
        <p:blipFill rotWithShape="1">
          <a:blip r:embed="rId4">
            <a:alphaModFix/>
          </a:blip>
          <a:srcRect b="0" l="0" r="0" t="0"/>
          <a:stretch/>
        </p:blipFill>
        <p:spPr>
          <a:xfrm>
            <a:off x="2581250" y="5051051"/>
            <a:ext cx="692100" cy="273771"/>
          </a:xfrm>
          <a:prstGeom prst="rect">
            <a:avLst/>
          </a:prstGeom>
          <a:noFill/>
          <a:ln>
            <a:noFill/>
          </a:ln>
        </p:spPr>
      </p:pic>
      <p:cxnSp>
        <p:nvCxnSpPr>
          <p:cNvPr id="1159" name="Google Shape;1159;g2687a62b788_1_824"/>
          <p:cNvCxnSpPr/>
          <p:nvPr/>
        </p:nvCxnSpPr>
        <p:spPr>
          <a:xfrm flipH="1">
            <a:off x="975386" y="4131748"/>
            <a:ext cx="23400" cy="377100"/>
          </a:xfrm>
          <a:prstGeom prst="straightConnector1">
            <a:avLst/>
          </a:prstGeom>
          <a:noFill/>
          <a:ln cap="flat" cmpd="sng" w="28575">
            <a:solidFill>
              <a:schemeClr val="dk2"/>
            </a:solidFill>
            <a:prstDash val="solid"/>
            <a:round/>
            <a:headEnd len="med" w="med" type="none"/>
            <a:tailEnd len="med" w="med" type="triangle"/>
          </a:ln>
        </p:spPr>
      </p:cxnSp>
      <p:pic>
        <p:nvPicPr>
          <p:cNvPr descr="10 Web Applications for Small Business | Computer Repair in Kalamazoo" id="1160" name="Google Shape;1160;g2687a62b788_1_824"/>
          <p:cNvPicPr preferRelativeResize="0"/>
          <p:nvPr/>
        </p:nvPicPr>
        <p:blipFill rotWithShape="1">
          <a:blip r:embed="rId5">
            <a:alphaModFix/>
          </a:blip>
          <a:srcRect b="0" l="0" r="0" t="0"/>
          <a:stretch/>
        </p:blipFill>
        <p:spPr>
          <a:xfrm>
            <a:off x="3224441" y="5902775"/>
            <a:ext cx="713518" cy="637425"/>
          </a:xfrm>
          <a:prstGeom prst="rect">
            <a:avLst/>
          </a:prstGeom>
          <a:noFill/>
          <a:ln>
            <a:noFill/>
          </a:ln>
        </p:spPr>
      </p:pic>
      <p:pic>
        <p:nvPicPr>
          <p:cNvPr id="1161" name="Google Shape;1161;g2687a62b788_1_824"/>
          <p:cNvPicPr preferRelativeResize="0"/>
          <p:nvPr/>
        </p:nvPicPr>
        <p:blipFill>
          <a:blip r:embed="rId6">
            <a:alphaModFix/>
          </a:blip>
          <a:stretch>
            <a:fillRect/>
          </a:stretch>
        </p:blipFill>
        <p:spPr>
          <a:xfrm>
            <a:off x="55107" y="1383543"/>
            <a:ext cx="1863579" cy="637424"/>
          </a:xfrm>
          <a:prstGeom prst="rect">
            <a:avLst/>
          </a:prstGeom>
          <a:noFill/>
          <a:ln>
            <a:noFill/>
          </a:ln>
        </p:spPr>
      </p:pic>
      <p:pic>
        <p:nvPicPr>
          <p:cNvPr id="1162" name="Google Shape;1162;g2687a62b788_1_824"/>
          <p:cNvPicPr preferRelativeResize="0"/>
          <p:nvPr/>
        </p:nvPicPr>
        <p:blipFill>
          <a:blip r:embed="rId7">
            <a:alphaModFix/>
          </a:blip>
          <a:stretch>
            <a:fillRect/>
          </a:stretch>
        </p:blipFill>
        <p:spPr>
          <a:xfrm>
            <a:off x="114883" y="2067454"/>
            <a:ext cx="1863578" cy="489115"/>
          </a:xfrm>
          <a:prstGeom prst="rect">
            <a:avLst/>
          </a:prstGeom>
          <a:noFill/>
          <a:ln>
            <a:noFill/>
          </a:ln>
        </p:spPr>
      </p:pic>
      <p:pic>
        <p:nvPicPr>
          <p:cNvPr id="1163" name="Google Shape;1163;g2687a62b788_1_824"/>
          <p:cNvPicPr preferRelativeResize="0"/>
          <p:nvPr/>
        </p:nvPicPr>
        <p:blipFill>
          <a:blip r:embed="rId8">
            <a:alphaModFix/>
          </a:blip>
          <a:stretch>
            <a:fillRect/>
          </a:stretch>
        </p:blipFill>
        <p:spPr>
          <a:xfrm>
            <a:off x="138036" y="3731029"/>
            <a:ext cx="1681164" cy="400719"/>
          </a:xfrm>
          <a:prstGeom prst="rect">
            <a:avLst/>
          </a:prstGeom>
          <a:noFill/>
          <a:ln>
            <a:noFill/>
          </a:ln>
        </p:spPr>
      </p:pic>
      <p:pic>
        <p:nvPicPr>
          <p:cNvPr id="1164" name="Google Shape;1164;g2687a62b788_1_824"/>
          <p:cNvPicPr preferRelativeResize="0"/>
          <p:nvPr/>
        </p:nvPicPr>
        <p:blipFill>
          <a:blip r:embed="rId9">
            <a:alphaModFix/>
          </a:blip>
          <a:stretch>
            <a:fillRect/>
          </a:stretch>
        </p:blipFill>
        <p:spPr>
          <a:xfrm>
            <a:off x="4416462" y="2677854"/>
            <a:ext cx="2543518" cy="1164767"/>
          </a:xfrm>
          <a:prstGeom prst="rect">
            <a:avLst/>
          </a:prstGeom>
          <a:noFill/>
          <a:ln>
            <a:noFill/>
          </a:ln>
        </p:spPr>
      </p:pic>
      <p:pic>
        <p:nvPicPr>
          <p:cNvPr id="1165" name="Google Shape;1165;g2687a62b788_1_824"/>
          <p:cNvPicPr preferRelativeResize="0"/>
          <p:nvPr/>
        </p:nvPicPr>
        <p:blipFill>
          <a:blip r:embed="rId10">
            <a:alphaModFix/>
          </a:blip>
          <a:stretch>
            <a:fillRect/>
          </a:stretch>
        </p:blipFill>
        <p:spPr>
          <a:xfrm>
            <a:off x="-43375" y="4539948"/>
            <a:ext cx="1863578" cy="545304"/>
          </a:xfrm>
          <a:prstGeom prst="rect">
            <a:avLst/>
          </a:prstGeom>
          <a:noFill/>
          <a:ln>
            <a:noFill/>
          </a:ln>
        </p:spPr>
      </p:pic>
      <p:pic>
        <p:nvPicPr>
          <p:cNvPr id="1166" name="Google Shape;1166;g2687a62b788_1_824"/>
          <p:cNvPicPr preferRelativeResize="0"/>
          <p:nvPr/>
        </p:nvPicPr>
        <p:blipFill>
          <a:blip r:embed="rId11">
            <a:alphaModFix/>
          </a:blip>
          <a:stretch>
            <a:fillRect/>
          </a:stretch>
        </p:blipFill>
        <p:spPr>
          <a:xfrm>
            <a:off x="61575" y="5610998"/>
            <a:ext cx="2543501" cy="692400"/>
          </a:xfrm>
          <a:prstGeom prst="rect">
            <a:avLst/>
          </a:prstGeom>
          <a:noFill/>
          <a:ln>
            <a:noFill/>
          </a:ln>
        </p:spPr>
      </p:pic>
      <p:pic>
        <p:nvPicPr>
          <p:cNvPr id="1167" name="Google Shape;1167;g2687a62b788_1_824"/>
          <p:cNvPicPr preferRelativeResize="0"/>
          <p:nvPr/>
        </p:nvPicPr>
        <p:blipFill>
          <a:blip r:embed="rId12">
            <a:alphaModFix/>
          </a:blip>
          <a:stretch>
            <a:fillRect/>
          </a:stretch>
        </p:blipFill>
        <p:spPr>
          <a:xfrm>
            <a:off x="4557325" y="5385175"/>
            <a:ext cx="1681175" cy="521075"/>
          </a:xfrm>
          <a:prstGeom prst="rect">
            <a:avLst/>
          </a:prstGeom>
          <a:noFill/>
          <a:ln cap="flat" cmpd="sng" w="38100">
            <a:solidFill>
              <a:srgbClr val="FF0000"/>
            </a:solidFill>
            <a:prstDash val="solid"/>
            <a:round/>
            <a:headEnd len="sm" w="sm" type="none"/>
            <a:tailEnd len="sm" w="sm" type="none"/>
          </a:ln>
        </p:spPr>
      </p:pic>
      <p:cxnSp>
        <p:nvCxnSpPr>
          <p:cNvPr id="1168" name="Google Shape;1168;g2687a62b788_1_824"/>
          <p:cNvCxnSpPr/>
          <p:nvPr/>
        </p:nvCxnSpPr>
        <p:spPr>
          <a:xfrm flipH="1" rot="10800000">
            <a:off x="2510716" y="5638088"/>
            <a:ext cx="2129700" cy="141600"/>
          </a:xfrm>
          <a:prstGeom prst="straightConnector1">
            <a:avLst/>
          </a:prstGeom>
          <a:noFill/>
          <a:ln cap="flat" cmpd="sng" w="28575">
            <a:solidFill>
              <a:srgbClr val="FF0000"/>
            </a:solidFill>
            <a:prstDash val="solid"/>
            <a:round/>
            <a:headEnd len="med" w="med" type="none"/>
            <a:tailEnd len="med" w="med" type="triangle"/>
          </a:ln>
        </p:spPr>
      </p:cxnSp>
      <p:cxnSp>
        <p:nvCxnSpPr>
          <p:cNvPr id="1169" name="Google Shape;1169;g2687a62b788_1_824"/>
          <p:cNvCxnSpPr>
            <a:endCxn id="1170" idx="1"/>
          </p:cNvCxnSpPr>
          <p:nvPr/>
        </p:nvCxnSpPr>
        <p:spPr>
          <a:xfrm flipH="1" rot="10800000">
            <a:off x="6258708" y="5578860"/>
            <a:ext cx="605400" cy="15000"/>
          </a:xfrm>
          <a:prstGeom prst="straightConnector1">
            <a:avLst/>
          </a:prstGeom>
          <a:noFill/>
          <a:ln cap="flat" cmpd="sng" w="28575">
            <a:solidFill>
              <a:srgbClr val="FF0000"/>
            </a:solidFill>
            <a:prstDash val="solid"/>
            <a:round/>
            <a:headEnd len="med" w="med" type="none"/>
            <a:tailEnd len="med" w="med" type="triangle"/>
          </a:ln>
        </p:spPr>
      </p:cxnSp>
      <p:pic>
        <p:nvPicPr>
          <p:cNvPr id="1171" name="Google Shape;1171;g2687a62b788_1_824"/>
          <p:cNvPicPr preferRelativeResize="0"/>
          <p:nvPr/>
        </p:nvPicPr>
        <p:blipFill>
          <a:blip r:embed="rId13">
            <a:alphaModFix/>
          </a:blip>
          <a:stretch>
            <a:fillRect/>
          </a:stretch>
        </p:blipFill>
        <p:spPr>
          <a:xfrm>
            <a:off x="9605130" y="5241967"/>
            <a:ext cx="2543495" cy="578997"/>
          </a:xfrm>
          <a:prstGeom prst="rect">
            <a:avLst/>
          </a:prstGeom>
          <a:noFill/>
          <a:ln cap="flat" cmpd="sng" w="38100">
            <a:solidFill>
              <a:srgbClr val="FF0000"/>
            </a:solidFill>
            <a:prstDash val="solid"/>
            <a:round/>
            <a:headEnd len="sm" w="sm" type="none"/>
            <a:tailEnd len="sm" w="sm" type="none"/>
          </a:ln>
        </p:spPr>
      </p:pic>
      <p:cxnSp>
        <p:nvCxnSpPr>
          <p:cNvPr id="1172" name="Google Shape;1172;g2687a62b788_1_824"/>
          <p:cNvCxnSpPr>
            <a:endCxn id="1171" idx="1"/>
          </p:cNvCxnSpPr>
          <p:nvPr/>
        </p:nvCxnSpPr>
        <p:spPr>
          <a:xfrm>
            <a:off x="8979630" y="5526065"/>
            <a:ext cx="625500" cy="5400"/>
          </a:xfrm>
          <a:prstGeom prst="straightConnector1">
            <a:avLst/>
          </a:prstGeom>
          <a:noFill/>
          <a:ln cap="flat" cmpd="sng" w="28575">
            <a:solidFill>
              <a:srgbClr val="FF0000"/>
            </a:solidFill>
            <a:prstDash val="solid"/>
            <a:round/>
            <a:headEnd len="med" w="med" type="none"/>
            <a:tailEnd len="med" w="med" type="triangle"/>
          </a:ln>
        </p:spPr>
      </p:cxnSp>
      <p:pic>
        <p:nvPicPr>
          <p:cNvPr id="1173" name="Google Shape;1173;g2687a62b788_1_824"/>
          <p:cNvPicPr preferRelativeResize="0"/>
          <p:nvPr/>
        </p:nvPicPr>
        <p:blipFill>
          <a:blip r:embed="rId13">
            <a:alphaModFix/>
          </a:blip>
          <a:stretch>
            <a:fillRect/>
          </a:stretch>
        </p:blipFill>
        <p:spPr>
          <a:xfrm>
            <a:off x="9048794" y="1409159"/>
            <a:ext cx="2543495" cy="578997"/>
          </a:xfrm>
          <a:prstGeom prst="rect">
            <a:avLst/>
          </a:prstGeom>
          <a:noFill/>
          <a:ln>
            <a:noFill/>
          </a:ln>
        </p:spPr>
      </p:pic>
      <p:cxnSp>
        <p:nvCxnSpPr>
          <p:cNvPr id="1174" name="Google Shape;1174;g2687a62b788_1_824"/>
          <p:cNvCxnSpPr>
            <a:endCxn id="1173" idx="1"/>
          </p:cNvCxnSpPr>
          <p:nvPr/>
        </p:nvCxnSpPr>
        <p:spPr>
          <a:xfrm flipH="1" rot="10800000">
            <a:off x="6913094" y="1698658"/>
            <a:ext cx="2135700" cy="1005000"/>
          </a:xfrm>
          <a:prstGeom prst="straightConnector1">
            <a:avLst/>
          </a:prstGeom>
          <a:noFill/>
          <a:ln cap="flat" cmpd="sng" w="28575">
            <a:solidFill>
              <a:schemeClr val="dk2"/>
            </a:solidFill>
            <a:prstDash val="solid"/>
            <a:round/>
            <a:headEnd len="med" w="med" type="none"/>
            <a:tailEnd len="med" w="med" type="triangle"/>
          </a:ln>
        </p:spPr>
      </p:cxnSp>
      <p:sp>
        <p:nvSpPr>
          <p:cNvPr id="1175" name="Google Shape;1175;g2687a62b788_1_824"/>
          <p:cNvSpPr txBox="1"/>
          <p:nvPr/>
        </p:nvSpPr>
        <p:spPr>
          <a:xfrm>
            <a:off x="2340950" y="564275"/>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PROD PIPELINE   </a:t>
            </a:r>
            <a:endParaRPr b="1"/>
          </a:p>
        </p:txBody>
      </p:sp>
      <p:cxnSp>
        <p:nvCxnSpPr>
          <p:cNvPr id="1176" name="Google Shape;1176;g2687a62b788_1_824"/>
          <p:cNvCxnSpPr/>
          <p:nvPr/>
        </p:nvCxnSpPr>
        <p:spPr>
          <a:xfrm>
            <a:off x="2528868" y="5815925"/>
            <a:ext cx="1636200" cy="531000"/>
          </a:xfrm>
          <a:prstGeom prst="straightConnector1">
            <a:avLst/>
          </a:prstGeom>
          <a:noFill/>
          <a:ln cap="flat" cmpd="sng" w="28575">
            <a:solidFill>
              <a:schemeClr val="dk2"/>
            </a:solidFill>
            <a:prstDash val="solid"/>
            <a:round/>
            <a:headEnd len="med" w="med" type="none"/>
            <a:tailEnd len="med" w="med" type="triangle"/>
          </a:ln>
        </p:spPr>
      </p:cxnSp>
      <p:cxnSp>
        <p:nvCxnSpPr>
          <p:cNvPr id="1177" name="Google Shape;1177;g2687a62b788_1_824"/>
          <p:cNvCxnSpPr>
            <a:endCxn id="1178" idx="1"/>
          </p:cNvCxnSpPr>
          <p:nvPr/>
        </p:nvCxnSpPr>
        <p:spPr>
          <a:xfrm flipH="1" rot="10800000">
            <a:off x="2604945" y="3697810"/>
            <a:ext cx="6280800" cy="1977900"/>
          </a:xfrm>
          <a:prstGeom prst="straightConnector1">
            <a:avLst/>
          </a:prstGeom>
          <a:noFill/>
          <a:ln cap="flat" cmpd="sng" w="28575">
            <a:solidFill>
              <a:schemeClr val="dk2"/>
            </a:solidFill>
            <a:prstDash val="solid"/>
            <a:round/>
            <a:headEnd len="med" w="med" type="none"/>
            <a:tailEnd len="med" w="med" type="triangle"/>
          </a:ln>
        </p:spPr>
      </p:cxnSp>
      <p:cxnSp>
        <p:nvCxnSpPr>
          <p:cNvPr id="1179" name="Google Shape;1179;g2687a62b788_1_824"/>
          <p:cNvCxnSpPr>
            <a:endCxn id="1180" idx="5"/>
          </p:cNvCxnSpPr>
          <p:nvPr/>
        </p:nvCxnSpPr>
        <p:spPr>
          <a:xfrm flipH="1">
            <a:off x="2131376" y="5171486"/>
            <a:ext cx="334200" cy="363000"/>
          </a:xfrm>
          <a:prstGeom prst="straightConnector1">
            <a:avLst/>
          </a:prstGeom>
          <a:noFill/>
          <a:ln cap="flat" cmpd="sng" w="28575">
            <a:solidFill>
              <a:schemeClr val="dk2"/>
            </a:solidFill>
            <a:prstDash val="solid"/>
            <a:round/>
            <a:headEnd len="med" w="med" type="none"/>
            <a:tailEnd len="med" w="med" type="triangle"/>
          </a:ln>
        </p:spPr>
      </p:cxnSp>
      <p:cxnSp>
        <p:nvCxnSpPr>
          <p:cNvPr id="1181" name="Google Shape;1181;g2687a62b788_1_824"/>
          <p:cNvCxnSpPr>
            <a:endCxn id="1158" idx="1"/>
          </p:cNvCxnSpPr>
          <p:nvPr/>
        </p:nvCxnSpPr>
        <p:spPr>
          <a:xfrm>
            <a:off x="2046650" y="4763437"/>
            <a:ext cx="534600" cy="424500"/>
          </a:xfrm>
          <a:prstGeom prst="straightConnector1">
            <a:avLst/>
          </a:prstGeom>
          <a:noFill/>
          <a:ln cap="flat" cmpd="sng" w="28575">
            <a:solidFill>
              <a:schemeClr val="dk2"/>
            </a:solidFill>
            <a:prstDash val="solid"/>
            <a:round/>
            <a:headEnd len="med" w="med" type="none"/>
            <a:tailEnd len="med" w="med" type="triangle"/>
          </a:ln>
        </p:spPr>
      </p:cxnSp>
      <p:sp>
        <p:nvSpPr>
          <p:cNvPr id="1182" name="Google Shape;1182;g2687a62b788_1_824"/>
          <p:cNvSpPr/>
          <p:nvPr/>
        </p:nvSpPr>
        <p:spPr>
          <a:xfrm>
            <a:off x="7806613" y="2037063"/>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1183" name="Google Shape;1183;g2687a62b788_1_824"/>
          <p:cNvSpPr/>
          <p:nvPr/>
        </p:nvSpPr>
        <p:spPr>
          <a:xfrm>
            <a:off x="1066025" y="416995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a:t>
            </a:r>
            <a:endParaRPr sz="1000"/>
          </a:p>
        </p:txBody>
      </p:sp>
      <p:sp>
        <p:nvSpPr>
          <p:cNvPr id="1184" name="Google Shape;1184;g2687a62b788_1_824"/>
          <p:cNvSpPr/>
          <p:nvPr/>
        </p:nvSpPr>
        <p:spPr>
          <a:xfrm>
            <a:off x="3472400" y="3386088"/>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1185" name="Google Shape;1185;g2687a62b788_1_824"/>
          <p:cNvSpPr/>
          <p:nvPr/>
        </p:nvSpPr>
        <p:spPr>
          <a:xfrm>
            <a:off x="2268875" y="359970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cxnSp>
        <p:nvCxnSpPr>
          <p:cNvPr id="1186" name="Google Shape;1186;g2687a62b788_1_824"/>
          <p:cNvCxnSpPr/>
          <p:nvPr/>
        </p:nvCxnSpPr>
        <p:spPr>
          <a:xfrm flipH="1" rot="10800000">
            <a:off x="3253150" y="3513400"/>
            <a:ext cx="1145100" cy="267300"/>
          </a:xfrm>
          <a:prstGeom prst="straightConnector1">
            <a:avLst/>
          </a:prstGeom>
          <a:noFill/>
          <a:ln cap="flat" cmpd="sng" w="28575">
            <a:solidFill>
              <a:schemeClr val="dk2"/>
            </a:solidFill>
            <a:prstDash val="solid"/>
            <a:round/>
            <a:headEnd len="med" w="med" type="none"/>
            <a:tailEnd len="med" w="med" type="triangle"/>
          </a:ln>
        </p:spPr>
      </p:cxnSp>
      <p:cxnSp>
        <p:nvCxnSpPr>
          <p:cNvPr id="1187" name="Google Shape;1187;g2687a62b788_1_824"/>
          <p:cNvCxnSpPr>
            <a:endCxn id="1163" idx="3"/>
          </p:cNvCxnSpPr>
          <p:nvPr/>
        </p:nvCxnSpPr>
        <p:spPr>
          <a:xfrm flipH="1">
            <a:off x="1819200" y="3791588"/>
            <a:ext cx="1499700" cy="139800"/>
          </a:xfrm>
          <a:prstGeom prst="straightConnector1">
            <a:avLst/>
          </a:prstGeom>
          <a:noFill/>
          <a:ln cap="flat" cmpd="sng" w="28575">
            <a:solidFill>
              <a:schemeClr val="dk2"/>
            </a:solidFill>
            <a:prstDash val="solid"/>
            <a:round/>
            <a:headEnd len="med" w="med" type="none"/>
            <a:tailEnd len="med" w="med" type="triangle"/>
          </a:ln>
        </p:spPr>
      </p:cxnSp>
      <p:sp>
        <p:nvSpPr>
          <p:cNvPr id="1188" name="Google Shape;1188;g2687a62b788_1_824"/>
          <p:cNvSpPr/>
          <p:nvPr/>
        </p:nvSpPr>
        <p:spPr>
          <a:xfrm>
            <a:off x="3648038" y="5130538"/>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8</a:t>
            </a:r>
            <a:endParaRPr sz="1000"/>
          </a:p>
        </p:txBody>
      </p:sp>
      <p:sp>
        <p:nvSpPr>
          <p:cNvPr id="1180" name="Google Shape;1180;g2687a62b788_1_824"/>
          <p:cNvSpPr/>
          <p:nvPr/>
        </p:nvSpPr>
        <p:spPr>
          <a:xfrm>
            <a:off x="1741900" y="5354471"/>
            <a:ext cx="456300" cy="2109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7</a:t>
            </a:r>
            <a:endParaRPr sz="1000"/>
          </a:p>
        </p:txBody>
      </p:sp>
      <p:sp>
        <p:nvSpPr>
          <p:cNvPr id="1189" name="Google Shape;1189;g2687a62b788_1_824"/>
          <p:cNvSpPr/>
          <p:nvPr/>
        </p:nvSpPr>
        <p:spPr>
          <a:xfrm>
            <a:off x="1820200" y="460535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6</a:t>
            </a:r>
            <a:endParaRPr sz="1000"/>
          </a:p>
        </p:txBody>
      </p:sp>
      <p:sp>
        <p:nvSpPr>
          <p:cNvPr id="1190" name="Google Shape;1190;g2687a62b788_1_824"/>
          <p:cNvSpPr/>
          <p:nvPr/>
        </p:nvSpPr>
        <p:spPr>
          <a:xfrm>
            <a:off x="2721975" y="5998000"/>
            <a:ext cx="5346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9</a:t>
            </a:r>
            <a:endParaRPr sz="1000"/>
          </a:p>
        </p:txBody>
      </p:sp>
      <p:sp>
        <p:nvSpPr>
          <p:cNvPr id="1191" name="Google Shape;1191;g2687a62b788_1_824"/>
          <p:cNvSpPr/>
          <p:nvPr/>
        </p:nvSpPr>
        <p:spPr>
          <a:xfrm>
            <a:off x="3762488" y="5570925"/>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1192" name="Google Shape;1192;g2687a62b788_1_824"/>
          <p:cNvSpPr/>
          <p:nvPr/>
        </p:nvSpPr>
        <p:spPr>
          <a:xfrm>
            <a:off x="6398438" y="5245100"/>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sp>
        <p:nvSpPr>
          <p:cNvPr id="1193" name="Google Shape;1193;g2687a62b788_1_824"/>
          <p:cNvSpPr/>
          <p:nvPr/>
        </p:nvSpPr>
        <p:spPr>
          <a:xfrm>
            <a:off x="9071638" y="5200038"/>
            <a:ext cx="305700" cy="33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pic>
        <p:nvPicPr>
          <p:cNvPr id="1194" name="Google Shape;1194;g2687a62b788_1_824"/>
          <p:cNvPicPr preferRelativeResize="0"/>
          <p:nvPr/>
        </p:nvPicPr>
        <p:blipFill>
          <a:blip r:embed="rId14">
            <a:alphaModFix/>
          </a:blip>
          <a:stretch>
            <a:fillRect/>
          </a:stretch>
        </p:blipFill>
        <p:spPr>
          <a:xfrm>
            <a:off x="0" y="1296175"/>
            <a:ext cx="2971800" cy="1543050"/>
          </a:xfrm>
          <a:prstGeom prst="rect">
            <a:avLst/>
          </a:prstGeom>
          <a:noFill/>
          <a:ln>
            <a:noFill/>
          </a:ln>
        </p:spPr>
      </p:pic>
      <p:cxnSp>
        <p:nvCxnSpPr>
          <p:cNvPr id="1195" name="Google Shape;1195;g2687a62b788_1_824"/>
          <p:cNvCxnSpPr>
            <a:stCxn id="1194" idx="3"/>
            <a:endCxn id="1164" idx="0"/>
          </p:cNvCxnSpPr>
          <p:nvPr/>
        </p:nvCxnSpPr>
        <p:spPr>
          <a:xfrm>
            <a:off x="2971800" y="2067700"/>
            <a:ext cx="2716500" cy="610200"/>
          </a:xfrm>
          <a:prstGeom prst="straightConnector1">
            <a:avLst/>
          </a:prstGeom>
          <a:noFill/>
          <a:ln cap="flat" cmpd="sng" w="38100">
            <a:solidFill>
              <a:schemeClr val="dk2"/>
            </a:solidFill>
            <a:prstDash val="solid"/>
            <a:round/>
            <a:headEnd len="med" w="med" type="none"/>
            <a:tailEnd len="med" w="med" type="triangle"/>
          </a:ln>
        </p:spPr>
      </p:cxnSp>
      <p:sp>
        <p:nvSpPr>
          <p:cNvPr id="1196" name="Google Shape;1196;g2687a62b788_1_824"/>
          <p:cNvSpPr/>
          <p:nvPr/>
        </p:nvSpPr>
        <p:spPr>
          <a:xfrm>
            <a:off x="4177188" y="20730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pic>
        <p:nvPicPr>
          <p:cNvPr id="1197" name="Google Shape;1197;g2687a62b788_1_824"/>
          <p:cNvPicPr preferRelativeResize="0"/>
          <p:nvPr/>
        </p:nvPicPr>
        <p:blipFill>
          <a:blip r:embed="rId15">
            <a:alphaModFix/>
          </a:blip>
          <a:stretch>
            <a:fillRect/>
          </a:stretch>
        </p:blipFill>
        <p:spPr>
          <a:xfrm>
            <a:off x="4165075" y="6092350"/>
            <a:ext cx="957739" cy="637425"/>
          </a:xfrm>
          <a:prstGeom prst="rect">
            <a:avLst/>
          </a:prstGeom>
          <a:noFill/>
          <a:ln>
            <a:noFill/>
          </a:ln>
        </p:spPr>
      </p:pic>
      <p:pic>
        <p:nvPicPr>
          <p:cNvPr id="1198" name="Google Shape;1198;g2687a62b788_1_824"/>
          <p:cNvPicPr preferRelativeResize="0"/>
          <p:nvPr/>
        </p:nvPicPr>
        <p:blipFill>
          <a:blip r:embed="rId16">
            <a:alphaModFix/>
          </a:blip>
          <a:stretch>
            <a:fillRect/>
          </a:stretch>
        </p:blipFill>
        <p:spPr>
          <a:xfrm>
            <a:off x="6864099" y="5371300"/>
            <a:ext cx="2129700" cy="384000"/>
          </a:xfrm>
          <a:prstGeom prst="rect">
            <a:avLst/>
          </a:prstGeom>
          <a:noFill/>
          <a:ln cap="flat" cmpd="sng" w="28575">
            <a:solidFill>
              <a:srgbClr val="FF0000"/>
            </a:solidFill>
            <a:prstDash val="solid"/>
            <a:round/>
            <a:headEnd len="sm" w="sm" type="none"/>
            <a:tailEnd len="sm" w="sm" type="none"/>
          </a:ln>
        </p:spPr>
      </p:pic>
      <p:pic>
        <p:nvPicPr>
          <p:cNvPr id="1199" name="Google Shape;1199;g2687a62b788_1_824"/>
          <p:cNvPicPr preferRelativeResize="0"/>
          <p:nvPr/>
        </p:nvPicPr>
        <p:blipFill>
          <a:blip r:embed="rId17">
            <a:alphaModFix/>
          </a:blip>
          <a:stretch>
            <a:fillRect/>
          </a:stretch>
        </p:blipFill>
        <p:spPr>
          <a:xfrm>
            <a:off x="8885750" y="3438394"/>
            <a:ext cx="1060675" cy="637425"/>
          </a:xfrm>
          <a:prstGeom prst="rect">
            <a:avLst/>
          </a:prstGeom>
          <a:noFill/>
          <a:ln>
            <a:noFill/>
          </a:ln>
        </p:spPr>
      </p:pic>
      <p:pic>
        <p:nvPicPr>
          <p:cNvPr id="1200" name="Google Shape;1200;g2687a62b788_1_824"/>
          <p:cNvPicPr preferRelativeResize="0"/>
          <p:nvPr/>
        </p:nvPicPr>
        <p:blipFill>
          <a:blip r:embed="rId18">
            <a:alphaModFix/>
          </a:blip>
          <a:stretch>
            <a:fillRect/>
          </a:stretch>
        </p:blipFill>
        <p:spPr>
          <a:xfrm>
            <a:off x="-9" y="3"/>
            <a:ext cx="2035914" cy="727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id="1205" name="Google Shape;1205;g2687a62b788_1_887"/>
          <p:cNvPicPr preferRelativeResize="0"/>
          <p:nvPr/>
        </p:nvPicPr>
        <p:blipFill rotWithShape="1">
          <a:blip r:embed="rId3">
            <a:alphaModFix/>
          </a:blip>
          <a:srcRect b="0" l="0" r="0" t="0"/>
          <a:stretch/>
        </p:blipFill>
        <p:spPr>
          <a:xfrm>
            <a:off x="10516500" y="0"/>
            <a:ext cx="1675500" cy="837750"/>
          </a:xfrm>
          <a:prstGeom prst="rect">
            <a:avLst/>
          </a:prstGeom>
          <a:noFill/>
          <a:ln>
            <a:noFill/>
          </a:ln>
        </p:spPr>
      </p:pic>
      <p:pic>
        <p:nvPicPr>
          <p:cNvPr descr="Your Jenkins Belongs to Us Now: Abusing Continuous Integration Systems" id="1206" name="Google Shape;1206;g2687a62b788_1_887"/>
          <p:cNvPicPr preferRelativeResize="0"/>
          <p:nvPr/>
        </p:nvPicPr>
        <p:blipFill rotWithShape="1">
          <a:blip r:embed="rId4">
            <a:alphaModFix/>
          </a:blip>
          <a:srcRect b="0" l="0" r="0" t="0"/>
          <a:stretch/>
        </p:blipFill>
        <p:spPr>
          <a:xfrm>
            <a:off x="4468748" y="2379135"/>
            <a:ext cx="1113075" cy="731183"/>
          </a:xfrm>
          <a:prstGeom prst="rect">
            <a:avLst/>
          </a:prstGeom>
          <a:noFill/>
          <a:ln>
            <a:noFill/>
          </a:ln>
        </p:spPr>
      </p:pic>
      <p:pic>
        <p:nvPicPr>
          <p:cNvPr descr="What Is Slack, and Why Do People Love It?" id="1207" name="Google Shape;1207;g2687a62b788_1_887"/>
          <p:cNvPicPr preferRelativeResize="0"/>
          <p:nvPr/>
        </p:nvPicPr>
        <p:blipFill rotWithShape="1">
          <a:blip r:embed="rId5">
            <a:alphaModFix/>
          </a:blip>
          <a:srcRect b="0" l="0" r="0" t="0"/>
          <a:stretch/>
        </p:blipFill>
        <p:spPr>
          <a:xfrm>
            <a:off x="4655357" y="4262431"/>
            <a:ext cx="986525" cy="455996"/>
          </a:xfrm>
          <a:prstGeom prst="rect">
            <a:avLst/>
          </a:prstGeom>
          <a:noFill/>
          <a:ln>
            <a:noFill/>
          </a:ln>
        </p:spPr>
      </p:pic>
      <p:sp>
        <p:nvSpPr>
          <p:cNvPr descr="Helm" id="1208" name="Google Shape;1208;g2687a62b788_1_887"/>
          <p:cNvSpPr/>
          <p:nvPr/>
        </p:nvSpPr>
        <p:spPr>
          <a:xfrm>
            <a:off x="6295275" y="34379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descr="Helm" id="1209" name="Google Shape;1209;g2687a62b788_1_887"/>
          <p:cNvSpPr/>
          <p:nvPr/>
        </p:nvSpPr>
        <p:spPr>
          <a:xfrm>
            <a:off x="6447675" y="35903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10" name="Google Shape;1210;g2687a62b788_1_887"/>
          <p:cNvCxnSpPr>
            <a:stCxn id="1206" idx="2"/>
            <a:endCxn id="1207" idx="0"/>
          </p:cNvCxnSpPr>
          <p:nvPr/>
        </p:nvCxnSpPr>
        <p:spPr>
          <a:xfrm>
            <a:off x="5025286" y="3110317"/>
            <a:ext cx="123300" cy="1152000"/>
          </a:xfrm>
          <a:prstGeom prst="straightConnector1">
            <a:avLst/>
          </a:prstGeom>
          <a:noFill/>
          <a:ln cap="flat" cmpd="sng" w="28575">
            <a:solidFill>
              <a:srgbClr val="FF9900"/>
            </a:solidFill>
            <a:prstDash val="solid"/>
            <a:round/>
            <a:headEnd len="med" w="med" type="none"/>
            <a:tailEnd len="med" w="med" type="triangle"/>
          </a:ln>
        </p:spPr>
      </p:cxnSp>
      <p:cxnSp>
        <p:nvCxnSpPr>
          <p:cNvPr id="1211" name="Google Shape;1211;g2687a62b788_1_887"/>
          <p:cNvCxnSpPr/>
          <p:nvPr/>
        </p:nvCxnSpPr>
        <p:spPr>
          <a:xfrm flipH="1">
            <a:off x="5286331" y="1371211"/>
            <a:ext cx="558300" cy="991800"/>
          </a:xfrm>
          <a:prstGeom prst="straightConnector1">
            <a:avLst/>
          </a:prstGeom>
          <a:noFill/>
          <a:ln cap="flat" cmpd="sng" w="28575">
            <a:solidFill>
              <a:schemeClr val="dk2"/>
            </a:solidFill>
            <a:prstDash val="solid"/>
            <a:round/>
            <a:headEnd len="med" w="med" type="none"/>
            <a:tailEnd len="med" w="med" type="triangle"/>
          </a:ln>
        </p:spPr>
      </p:cxnSp>
      <p:pic>
        <p:nvPicPr>
          <p:cNvPr id="1212" name="Google Shape;1212;g2687a62b788_1_887"/>
          <p:cNvPicPr preferRelativeResize="0"/>
          <p:nvPr/>
        </p:nvPicPr>
        <p:blipFill>
          <a:blip r:embed="rId6">
            <a:alphaModFix/>
          </a:blip>
          <a:stretch>
            <a:fillRect/>
          </a:stretch>
        </p:blipFill>
        <p:spPr>
          <a:xfrm>
            <a:off x="8183475" y="2398523"/>
            <a:ext cx="2543501" cy="692400"/>
          </a:xfrm>
          <a:prstGeom prst="rect">
            <a:avLst/>
          </a:prstGeom>
          <a:noFill/>
          <a:ln>
            <a:noFill/>
          </a:ln>
        </p:spPr>
      </p:pic>
      <p:cxnSp>
        <p:nvCxnSpPr>
          <p:cNvPr id="1213" name="Google Shape;1213;g2687a62b788_1_887"/>
          <p:cNvCxnSpPr>
            <a:endCxn id="1212" idx="1"/>
          </p:cNvCxnSpPr>
          <p:nvPr/>
        </p:nvCxnSpPr>
        <p:spPr>
          <a:xfrm>
            <a:off x="5581875" y="2744723"/>
            <a:ext cx="2601600" cy="0"/>
          </a:xfrm>
          <a:prstGeom prst="straightConnector1">
            <a:avLst/>
          </a:prstGeom>
          <a:noFill/>
          <a:ln cap="flat" cmpd="sng" w="38100">
            <a:solidFill>
              <a:schemeClr val="dk2"/>
            </a:solidFill>
            <a:prstDash val="solid"/>
            <a:round/>
            <a:headEnd len="med" w="med" type="none"/>
            <a:tailEnd len="med" w="med" type="triangle"/>
          </a:ln>
        </p:spPr>
      </p:cxnSp>
      <p:sp>
        <p:nvSpPr>
          <p:cNvPr id="1214" name="Google Shape;1214;g2687a62b788_1_887"/>
          <p:cNvSpPr/>
          <p:nvPr/>
        </p:nvSpPr>
        <p:spPr>
          <a:xfrm>
            <a:off x="5286313" y="15228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1215" name="Google Shape;1215;g2687a62b788_1_887"/>
          <p:cNvSpPr/>
          <p:nvPr/>
        </p:nvSpPr>
        <p:spPr>
          <a:xfrm>
            <a:off x="6141963" y="24129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1216" name="Google Shape;1216;g2687a62b788_1_887"/>
          <p:cNvSpPr/>
          <p:nvPr/>
        </p:nvSpPr>
        <p:spPr>
          <a:xfrm>
            <a:off x="5073113" y="342440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pic>
        <p:nvPicPr>
          <p:cNvPr id="1217" name="Google Shape;1217;g2687a62b788_1_887"/>
          <p:cNvPicPr preferRelativeResize="0"/>
          <p:nvPr/>
        </p:nvPicPr>
        <p:blipFill>
          <a:blip r:embed="rId7">
            <a:alphaModFix/>
          </a:blip>
          <a:stretch>
            <a:fillRect/>
          </a:stretch>
        </p:blipFill>
        <p:spPr>
          <a:xfrm>
            <a:off x="394200" y="1268150"/>
            <a:ext cx="2571750" cy="1771650"/>
          </a:xfrm>
          <a:prstGeom prst="rect">
            <a:avLst/>
          </a:prstGeom>
          <a:noFill/>
          <a:ln>
            <a:noFill/>
          </a:ln>
        </p:spPr>
      </p:pic>
      <p:pic>
        <p:nvPicPr>
          <p:cNvPr id="1218" name="Google Shape;1218;g2687a62b788_1_887"/>
          <p:cNvPicPr preferRelativeResize="0"/>
          <p:nvPr/>
        </p:nvPicPr>
        <p:blipFill>
          <a:blip r:embed="rId8">
            <a:alphaModFix/>
          </a:blip>
          <a:stretch>
            <a:fillRect/>
          </a:stretch>
        </p:blipFill>
        <p:spPr>
          <a:xfrm>
            <a:off x="5844624" y="997526"/>
            <a:ext cx="1576851" cy="991800"/>
          </a:xfrm>
          <a:prstGeom prst="rect">
            <a:avLst/>
          </a:prstGeom>
          <a:noFill/>
          <a:ln>
            <a:noFill/>
          </a:ln>
        </p:spPr>
      </p:pic>
      <p:cxnSp>
        <p:nvCxnSpPr>
          <p:cNvPr id="1219" name="Google Shape;1219;g2687a62b788_1_887"/>
          <p:cNvCxnSpPr>
            <a:stCxn id="1206" idx="1"/>
          </p:cNvCxnSpPr>
          <p:nvPr/>
        </p:nvCxnSpPr>
        <p:spPr>
          <a:xfrm rot="10800000">
            <a:off x="2966048" y="2184626"/>
            <a:ext cx="1502700" cy="560100"/>
          </a:xfrm>
          <a:prstGeom prst="straightConnector1">
            <a:avLst/>
          </a:prstGeom>
          <a:noFill/>
          <a:ln cap="flat" cmpd="sng" w="28575">
            <a:solidFill>
              <a:schemeClr val="dk2"/>
            </a:solidFill>
            <a:prstDash val="solid"/>
            <a:round/>
            <a:headEnd len="med" w="med" type="none"/>
            <a:tailEnd len="med" w="med" type="triangle"/>
          </a:ln>
        </p:spPr>
      </p:cxnSp>
      <p:sp>
        <p:nvSpPr>
          <p:cNvPr id="1220" name="Google Shape;1220;g2687a62b788_1_887"/>
          <p:cNvSpPr/>
          <p:nvPr/>
        </p:nvSpPr>
        <p:spPr>
          <a:xfrm>
            <a:off x="3733588" y="21846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sp>
        <p:nvSpPr>
          <p:cNvPr id="1221" name="Google Shape;1221;g2687a62b788_1_887"/>
          <p:cNvSpPr txBox="1"/>
          <p:nvPr/>
        </p:nvSpPr>
        <p:spPr>
          <a:xfrm>
            <a:off x="3198200" y="102675"/>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DB  PIPELINE    automate backup </a:t>
            </a:r>
            <a:endParaRPr b="1"/>
          </a:p>
        </p:txBody>
      </p:sp>
      <p:pic>
        <p:nvPicPr>
          <p:cNvPr id="1222" name="Google Shape;1222;g2687a62b788_1_887"/>
          <p:cNvPicPr preferRelativeResize="0"/>
          <p:nvPr/>
        </p:nvPicPr>
        <p:blipFill>
          <a:blip r:embed="rId9">
            <a:alphaModFix/>
          </a:blip>
          <a:stretch>
            <a:fillRect/>
          </a:stretch>
        </p:blipFill>
        <p:spPr>
          <a:xfrm>
            <a:off x="-9" y="3"/>
            <a:ext cx="2035914" cy="727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pic>
        <p:nvPicPr>
          <p:cNvPr id="1227" name="Google Shape;1227;g2687a62b788_1_908"/>
          <p:cNvPicPr preferRelativeResize="0"/>
          <p:nvPr/>
        </p:nvPicPr>
        <p:blipFill rotWithShape="1">
          <a:blip r:embed="rId3">
            <a:alphaModFix/>
          </a:blip>
          <a:srcRect b="0" l="0" r="0" t="0"/>
          <a:stretch/>
        </p:blipFill>
        <p:spPr>
          <a:xfrm>
            <a:off x="10516500" y="0"/>
            <a:ext cx="1675500" cy="837750"/>
          </a:xfrm>
          <a:prstGeom prst="rect">
            <a:avLst/>
          </a:prstGeom>
          <a:noFill/>
          <a:ln>
            <a:noFill/>
          </a:ln>
        </p:spPr>
      </p:pic>
      <p:pic>
        <p:nvPicPr>
          <p:cNvPr descr="Your Jenkins Belongs to Us Now: Abusing Continuous Integration Systems" id="1228" name="Google Shape;1228;g2687a62b788_1_908"/>
          <p:cNvPicPr preferRelativeResize="0"/>
          <p:nvPr/>
        </p:nvPicPr>
        <p:blipFill rotWithShape="1">
          <a:blip r:embed="rId4">
            <a:alphaModFix/>
          </a:blip>
          <a:srcRect b="0" l="0" r="0" t="0"/>
          <a:stretch/>
        </p:blipFill>
        <p:spPr>
          <a:xfrm>
            <a:off x="4468748" y="2379135"/>
            <a:ext cx="1113075" cy="731183"/>
          </a:xfrm>
          <a:prstGeom prst="rect">
            <a:avLst/>
          </a:prstGeom>
          <a:noFill/>
          <a:ln>
            <a:noFill/>
          </a:ln>
        </p:spPr>
      </p:pic>
      <p:pic>
        <p:nvPicPr>
          <p:cNvPr descr="What Is Slack, and Why Do People Love It?" id="1229" name="Google Shape;1229;g2687a62b788_1_908"/>
          <p:cNvPicPr preferRelativeResize="0"/>
          <p:nvPr/>
        </p:nvPicPr>
        <p:blipFill rotWithShape="1">
          <a:blip r:embed="rId5">
            <a:alphaModFix/>
          </a:blip>
          <a:srcRect b="0" l="0" r="0" t="0"/>
          <a:stretch/>
        </p:blipFill>
        <p:spPr>
          <a:xfrm>
            <a:off x="4655357" y="4262431"/>
            <a:ext cx="986525" cy="455996"/>
          </a:xfrm>
          <a:prstGeom prst="rect">
            <a:avLst/>
          </a:prstGeom>
          <a:noFill/>
          <a:ln>
            <a:noFill/>
          </a:ln>
        </p:spPr>
      </p:pic>
      <p:sp>
        <p:nvSpPr>
          <p:cNvPr descr="Helm" id="1230" name="Google Shape;1230;g2687a62b788_1_908"/>
          <p:cNvSpPr/>
          <p:nvPr/>
        </p:nvSpPr>
        <p:spPr>
          <a:xfrm>
            <a:off x="6295275" y="34379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descr="Helm" id="1231" name="Google Shape;1231;g2687a62b788_1_908"/>
          <p:cNvSpPr/>
          <p:nvPr/>
        </p:nvSpPr>
        <p:spPr>
          <a:xfrm>
            <a:off x="6447675" y="35903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32" name="Google Shape;1232;g2687a62b788_1_908"/>
          <p:cNvCxnSpPr>
            <a:stCxn id="1228" idx="2"/>
            <a:endCxn id="1229" idx="0"/>
          </p:cNvCxnSpPr>
          <p:nvPr/>
        </p:nvCxnSpPr>
        <p:spPr>
          <a:xfrm>
            <a:off x="5025286" y="3110317"/>
            <a:ext cx="123300" cy="1152000"/>
          </a:xfrm>
          <a:prstGeom prst="straightConnector1">
            <a:avLst/>
          </a:prstGeom>
          <a:noFill/>
          <a:ln cap="flat" cmpd="sng" w="28575">
            <a:solidFill>
              <a:srgbClr val="FF9900"/>
            </a:solidFill>
            <a:prstDash val="solid"/>
            <a:round/>
            <a:headEnd len="med" w="med" type="none"/>
            <a:tailEnd len="med" w="med" type="triangle"/>
          </a:ln>
        </p:spPr>
      </p:cxnSp>
      <p:cxnSp>
        <p:nvCxnSpPr>
          <p:cNvPr id="1233" name="Google Shape;1233;g2687a62b788_1_908"/>
          <p:cNvCxnSpPr/>
          <p:nvPr/>
        </p:nvCxnSpPr>
        <p:spPr>
          <a:xfrm flipH="1">
            <a:off x="5286331" y="1371211"/>
            <a:ext cx="558300" cy="991800"/>
          </a:xfrm>
          <a:prstGeom prst="straightConnector1">
            <a:avLst/>
          </a:prstGeom>
          <a:noFill/>
          <a:ln cap="flat" cmpd="sng" w="28575">
            <a:solidFill>
              <a:schemeClr val="dk2"/>
            </a:solidFill>
            <a:prstDash val="solid"/>
            <a:round/>
            <a:headEnd len="med" w="med" type="none"/>
            <a:tailEnd len="med" w="med" type="triangle"/>
          </a:ln>
        </p:spPr>
      </p:cxnSp>
      <p:pic>
        <p:nvPicPr>
          <p:cNvPr id="1234" name="Google Shape;1234;g2687a62b788_1_908"/>
          <p:cNvPicPr preferRelativeResize="0"/>
          <p:nvPr/>
        </p:nvPicPr>
        <p:blipFill>
          <a:blip r:embed="rId6">
            <a:alphaModFix/>
          </a:blip>
          <a:stretch>
            <a:fillRect/>
          </a:stretch>
        </p:blipFill>
        <p:spPr>
          <a:xfrm>
            <a:off x="8183475" y="2398523"/>
            <a:ext cx="2543501" cy="692400"/>
          </a:xfrm>
          <a:prstGeom prst="rect">
            <a:avLst/>
          </a:prstGeom>
          <a:noFill/>
          <a:ln>
            <a:noFill/>
          </a:ln>
        </p:spPr>
      </p:pic>
      <p:cxnSp>
        <p:nvCxnSpPr>
          <p:cNvPr id="1235" name="Google Shape;1235;g2687a62b788_1_908"/>
          <p:cNvCxnSpPr>
            <a:endCxn id="1234" idx="1"/>
          </p:cNvCxnSpPr>
          <p:nvPr/>
        </p:nvCxnSpPr>
        <p:spPr>
          <a:xfrm>
            <a:off x="5581875" y="2744723"/>
            <a:ext cx="2601600" cy="0"/>
          </a:xfrm>
          <a:prstGeom prst="straightConnector1">
            <a:avLst/>
          </a:prstGeom>
          <a:noFill/>
          <a:ln cap="flat" cmpd="sng" w="38100">
            <a:solidFill>
              <a:schemeClr val="dk2"/>
            </a:solidFill>
            <a:prstDash val="solid"/>
            <a:round/>
            <a:headEnd len="med" w="med" type="none"/>
            <a:tailEnd len="med" w="med" type="triangle"/>
          </a:ln>
        </p:spPr>
      </p:cxnSp>
      <p:sp>
        <p:nvSpPr>
          <p:cNvPr id="1236" name="Google Shape;1236;g2687a62b788_1_908"/>
          <p:cNvSpPr/>
          <p:nvPr/>
        </p:nvSpPr>
        <p:spPr>
          <a:xfrm>
            <a:off x="5286313" y="15228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1</a:t>
            </a:r>
            <a:endParaRPr sz="1000"/>
          </a:p>
        </p:txBody>
      </p:sp>
      <p:sp>
        <p:nvSpPr>
          <p:cNvPr id="1237" name="Google Shape;1237;g2687a62b788_1_908"/>
          <p:cNvSpPr/>
          <p:nvPr/>
        </p:nvSpPr>
        <p:spPr>
          <a:xfrm>
            <a:off x="6141963" y="24129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4</a:t>
            </a:r>
            <a:endParaRPr sz="1000"/>
          </a:p>
        </p:txBody>
      </p:sp>
      <p:sp>
        <p:nvSpPr>
          <p:cNvPr id="1238" name="Google Shape;1238;g2687a62b788_1_908"/>
          <p:cNvSpPr/>
          <p:nvPr/>
        </p:nvSpPr>
        <p:spPr>
          <a:xfrm>
            <a:off x="5073113" y="3424400"/>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2</a:t>
            </a:r>
            <a:endParaRPr sz="1000"/>
          </a:p>
        </p:txBody>
      </p:sp>
      <p:pic>
        <p:nvPicPr>
          <p:cNvPr id="1239" name="Google Shape;1239;g2687a62b788_1_908"/>
          <p:cNvPicPr preferRelativeResize="0"/>
          <p:nvPr/>
        </p:nvPicPr>
        <p:blipFill>
          <a:blip r:embed="rId7">
            <a:alphaModFix/>
          </a:blip>
          <a:stretch>
            <a:fillRect/>
          </a:stretch>
        </p:blipFill>
        <p:spPr>
          <a:xfrm>
            <a:off x="394200" y="1268150"/>
            <a:ext cx="2571750" cy="1771650"/>
          </a:xfrm>
          <a:prstGeom prst="rect">
            <a:avLst/>
          </a:prstGeom>
          <a:noFill/>
          <a:ln>
            <a:noFill/>
          </a:ln>
        </p:spPr>
      </p:pic>
      <p:cxnSp>
        <p:nvCxnSpPr>
          <p:cNvPr id="1240" name="Google Shape;1240;g2687a62b788_1_908"/>
          <p:cNvCxnSpPr>
            <a:stCxn id="1228" idx="1"/>
          </p:cNvCxnSpPr>
          <p:nvPr/>
        </p:nvCxnSpPr>
        <p:spPr>
          <a:xfrm rot="10800000">
            <a:off x="2966048" y="2184626"/>
            <a:ext cx="1502700" cy="560100"/>
          </a:xfrm>
          <a:prstGeom prst="straightConnector1">
            <a:avLst/>
          </a:prstGeom>
          <a:noFill/>
          <a:ln cap="flat" cmpd="sng" w="28575">
            <a:solidFill>
              <a:schemeClr val="dk2"/>
            </a:solidFill>
            <a:prstDash val="solid"/>
            <a:round/>
            <a:headEnd len="med" w="med" type="none"/>
            <a:tailEnd len="med" w="med" type="triangle"/>
          </a:ln>
        </p:spPr>
      </p:cxnSp>
      <p:sp>
        <p:nvSpPr>
          <p:cNvPr id="1241" name="Google Shape;1241;g2687a62b788_1_908"/>
          <p:cNvSpPr/>
          <p:nvPr/>
        </p:nvSpPr>
        <p:spPr>
          <a:xfrm>
            <a:off x="3733588" y="2184625"/>
            <a:ext cx="305700" cy="33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a:t>
            </a:r>
            <a:endParaRPr sz="1000"/>
          </a:p>
        </p:txBody>
      </p:sp>
      <p:sp>
        <p:nvSpPr>
          <p:cNvPr id="1242" name="Google Shape;1242;g2687a62b788_1_908"/>
          <p:cNvSpPr txBox="1"/>
          <p:nvPr/>
        </p:nvSpPr>
        <p:spPr>
          <a:xfrm>
            <a:off x="3198200" y="102675"/>
            <a:ext cx="67125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DB  PIPELINE    Restore  backup </a:t>
            </a:r>
            <a:endParaRPr b="1"/>
          </a:p>
        </p:txBody>
      </p:sp>
      <p:pic>
        <p:nvPicPr>
          <p:cNvPr id="1243" name="Google Shape;1243;g2687a62b788_1_908"/>
          <p:cNvPicPr preferRelativeResize="0"/>
          <p:nvPr/>
        </p:nvPicPr>
        <p:blipFill>
          <a:blip r:embed="rId8">
            <a:alphaModFix/>
          </a:blip>
          <a:stretch>
            <a:fillRect/>
          </a:stretch>
        </p:blipFill>
        <p:spPr>
          <a:xfrm>
            <a:off x="5844625" y="581800"/>
            <a:ext cx="2971800" cy="1543050"/>
          </a:xfrm>
          <a:prstGeom prst="rect">
            <a:avLst/>
          </a:prstGeom>
          <a:noFill/>
          <a:ln>
            <a:noFill/>
          </a:ln>
        </p:spPr>
      </p:pic>
      <p:pic>
        <p:nvPicPr>
          <p:cNvPr id="1244" name="Google Shape;1244;g2687a62b788_1_908"/>
          <p:cNvPicPr preferRelativeResize="0"/>
          <p:nvPr/>
        </p:nvPicPr>
        <p:blipFill>
          <a:blip r:embed="rId9">
            <a:alphaModFix/>
          </a:blip>
          <a:stretch>
            <a:fillRect/>
          </a:stretch>
        </p:blipFill>
        <p:spPr>
          <a:xfrm>
            <a:off x="-9" y="3"/>
            <a:ext cx="2035914" cy="72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687a62b788_0_121"/>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Project Goal</a:t>
            </a:r>
            <a:endParaRPr/>
          </a:p>
        </p:txBody>
      </p:sp>
      <p:sp>
        <p:nvSpPr>
          <p:cNvPr id="145" name="Google Shape;145;g2687a62b788_0_121"/>
          <p:cNvSpPr txBox="1"/>
          <p:nvPr>
            <p:ph idx="1" type="subTitle"/>
          </p:nvPr>
        </p:nvSpPr>
        <p:spPr>
          <a:xfrm>
            <a:off x="290100" y="3041400"/>
            <a:ext cx="10698600" cy="10329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The primary goal of this project is to deploy the Revive application into a production environment using Helm for package management and ArgoCD for automated, continuous delivery. </a:t>
            </a:r>
            <a:endParaRPr sz="2420">
              <a:latin typeface="Times New Roman"/>
              <a:ea typeface="Times New Roman"/>
              <a:cs typeface="Times New Roman"/>
              <a:sym typeface="Times New Roman"/>
            </a:endParaRPr>
          </a:p>
        </p:txBody>
      </p:sp>
      <p:pic>
        <p:nvPicPr>
          <p:cNvPr id="146" name="Google Shape;146;g2687a62b788_0_121"/>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47" name="Google Shape;147;g2687a62b788_0_121"/>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687a62b788_0_25"/>
          <p:cNvSpPr txBox="1"/>
          <p:nvPr>
            <p:ph type="ctrTitle"/>
          </p:nvPr>
        </p:nvSpPr>
        <p:spPr>
          <a:xfrm>
            <a:off x="1233125" y="738370"/>
            <a:ext cx="9144000" cy="1339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Objective</a:t>
            </a:r>
            <a:endParaRPr/>
          </a:p>
        </p:txBody>
      </p:sp>
      <p:sp>
        <p:nvSpPr>
          <p:cNvPr id="153" name="Google Shape;153;g2687a62b788_0_25"/>
          <p:cNvSpPr txBox="1"/>
          <p:nvPr>
            <p:ph idx="1" type="subTitle"/>
          </p:nvPr>
        </p:nvSpPr>
        <p:spPr>
          <a:xfrm>
            <a:off x="397650" y="3282744"/>
            <a:ext cx="10637400" cy="13395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1320"/>
              <a:buNone/>
            </a:pPr>
            <a:r>
              <a:rPr lang="en-US" sz="2420">
                <a:latin typeface="Times New Roman"/>
                <a:ea typeface="Times New Roman"/>
                <a:cs typeface="Times New Roman"/>
                <a:sym typeface="Times New Roman"/>
              </a:rPr>
              <a:t>The primary goal of this project is to deploy the Revive application into a production environment using Helm for package management and ArgoCD for automated, continuous delivery. </a:t>
            </a:r>
            <a:endParaRPr sz="2420">
              <a:latin typeface="Times New Roman"/>
              <a:ea typeface="Times New Roman"/>
              <a:cs typeface="Times New Roman"/>
              <a:sym typeface="Times New Roman"/>
            </a:endParaRPr>
          </a:p>
        </p:txBody>
      </p:sp>
      <p:pic>
        <p:nvPicPr>
          <p:cNvPr id="154" name="Google Shape;154;g2687a62b788_0_25"/>
          <p:cNvPicPr preferRelativeResize="0"/>
          <p:nvPr/>
        </p:nvPicPr>
        <p:blipFill rotWithShape="1">
          <a:blip r:embed="rId3">
            <a:alphaModFix/>
          </a:blip>
          <a:srcRect b="0" l="0" r="0" t="0"/>
          <a:stretch/>
        </p:blipFill>
        <p:spPr>
          <a:xfrm>
            <a:off x="9617676" y="0"/>
            <a:ext cx="2438400" cy="1219200"/>
          </a:xfrm>
          <a:prstGeom prst="rect">
            <a:avLst/>
          </a:prstGeom>
          <a:noFill/>
          <a:ln>
            <a:noFill/>
          </a:ln>
        </p:spPr>
      </p:pic>
      <p:pic>
        <p:nvPicPr>
          <p:cNvPr id="155" name="Google Shape;155;g2687a62b788_0_25"/>
          <p:cNvPicPr preferRelativeResize="0"/>
          <p:nvPr/>
        </p:nvPicPr>
        <p:blipFill>
          <a:blip r:embed="rId4">
            <a:alphaModFix/>
          </a:blip>
          <a:stretch>
            <a:fillRect/>
          </a:stretch>
        </p:blipFill>
        <p:spPr>
          <a:xfrm>
            <a:off x="-9" y="3"/>
            <a:ext cx="2035914" cy="72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2021-04-06T22:41:14Z</dcterms:created>
  <dc:creator>eric</dc:creator>
</cp:coreProperties>
</file>